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312" r:id="rId2"/>
    <p:sldId id="293" r:id="rId3"/>
    <p:sldId id="323" r:id="rId4"/>
    <p:sldId id="324" r:id="rId5"/>
    <p:sldId id="321" r:id="rId6"/>
    <p:sldId id="320" r:id="rId7"/>
    <p:sldId id="325" r:id="rId8"/>
    <p:sldId id="326" r:id="rId9"/>
    <p:sldId id="295" r:id="rId10"/>
    <p:sldId id="327" r:id="rId11"/>
    <p:sldId id="310" r:id="rId12"/>
    <p:sldId id="300" r:id="rId13"/>
    <p:sldId id="309" r:id="rId14"/>
    <p:sldId id="301" r:id="rId15"/>
    <p:sldId id="305" r:id="rId16"/>
    <p:sldId id="329" r:id="rId17"/>
    <p:sldId id="308" r:id="rId18"/>
    <p:sldId id="330" r:id="rId19"/>
    <p:sldId id="328" r:id="rId20"/>
    <p:sldId id="292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606"/>
    <p:restoredTop sz="94671"/>
  </p:normalViewPr>
  <p:slideViewPr>
    <p:cSldViewPr snapToGrid="0" snapToObjects="1">
      <p:cViewPr varScale="1">
        <p:scale>
          <a:sx n="104" d="100"/>
          <a:sy n="104" d="100"/>
        </p:scale>
        <p:origin x="216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DCEC1-D8B7-A949-A40F-F2765644EC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2FB5154-1BAD-E040-BA12-D388FCF0A8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3985DA-AA3E-E644-B676-C9278206FC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5211C7-1182-A140-A568-86E17CB74BE3}" type="datetimeFigureOut">
              <a:rPr lang="en-US" smtClean="0"/>
              <a:t>10/24/21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8395A1-3E5A-6E44-8913-AFC54FC0C3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76EE64-726A-2445-928D-2A9D56CFF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0BDA4-80EB-3045-91AC-D103F54C72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3062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06EDCF-7385-CE4B-8178-8EEDF329B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05E97B-2830-484D-A450-F72325611B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69A841-58A3-D743-83E4-9A1E5A1C62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5211C7-1182-A140-A568-86E17CB74BE3}" type="datetimeFigureOut">
              <a:rPr lang="en-US" smtClean="0"/>
              <a:t>10/24/21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8BFFC2-BB6A-3B4F-AD1D-2F0F6FE407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6D786D-17EB-6648-840B-37CDFE54D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0BDA4-80EB-3045-91AC-D103F54C72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9343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26C5EFC-826F-0149-8CB7-B9DB039C7F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3259FE0-EFFB-924F-A055-5AD46D2687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8696B9-2D78-BF4C-A2B0-B7A3619EAC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5211C7-1182-A140-A568-86E17CB74BE3}" type="datetimeFigureOut">
              <a:rPr lang="en-US" smtClean="0"/>
              <a:t>10/24/21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379AAA-1B14-1447-826B-4C7243BAE6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EED9E2-4761-EE4E-82A1-63AD0423D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0BDA4-80EB-3045-91AC-D103F54C72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8568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287D2-F0FE-9844-A747-813895CFD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F884E4-2B1E-FE41-8F83-B717181B03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3BA450-419A-A945-B721-80234A9971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5211C7-1182-A140-A568-86E17CB74BE3}" type="datetimeFigureOut">
              <a:rPr lang="en-US" smtClean="0"/>
              <a:t>10/24/21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36ED82-C883-F743-8D98-C49734CBEC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DAF40B-657A-DF4D-B1A8-3EC3B299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0BDA4-80EB-3045-91AC-D103F54C72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1317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B8C6A1-E02C-C941-9C11-1B809103B6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4ABA23-64A6-7E4E-B423-6652BEE463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2A4B27-0397-624D-89CE-3960F13E37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5211C7-1182-A140-A568-86E17CB74BE3}" type="datetimeFigureOut">
              <a:rPr lang="en-US" smtClean="0"/>
              <a:t>10/24/21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8244B4-B0C6-EE45-A531-3F6D33E3DE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4880AC-0D0C-804B-959C-478CBA102F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0BDA4-80EB-3045-91AC-D103F54C72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0917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7DF77-2F68-0249-A620-F58C29AF9D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08B8B4-0B97-C244-A42B-7C8608BFD7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CCEB11-5722-244A-92BF-B1F90D7737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44023A-2772-4043-8ED2-CE69603DE1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5211C7-1182-A140-A568-86E17CB74BE3}" type="datetimeFigureOut">
              <a:rPr lang="en-US" smtClean="0"/>
              <a:t>10/24/21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D811D0-FE5D-DD43-907E-11A5E5B56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441D55-9234-3243-BB68-309AA60E60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0BDA4-80EB-3045-91AC-D103F54C72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7116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D60E71-FB9D-DA4A-AB96-FCCCEFB589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F98CB0-BFD3-A84C-92FD-3EB7315012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80E551-0864-2C47-9122-C5E7DB3618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7891760-5D92-2B4F-B62D-0FB5482897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C49469B-7678-8441-AF6D-5532BAD1000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EB22BCD-46A8-214D-BDB7-F73260DB21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5211C7-1182-A140-A568-86E17CB74BE3}" type="datetimeFigureOut">
              <a:rPr lang="en-US" smtClean="0"/>
              <a:t>10/24/21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697BA03-A99B-ED4F-B80A-D5208C7EAA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13C1D44-16A2-6447-B44F-3AEA33C719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0BDA4-80EB-3045-91AC-D103F54C72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9095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D50CD-3247-C041-922B-4DEBC6F6B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48B5866-9B7B-8F42-96FD-47E321B8BB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5211C7-1182-A140-A568-86E17CB74BE3}" type="datetimeFigureOut">
              <a:rPr lang="en-US" smtClean="0"/>
              <a:t>10/24/21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7B47FB-8322-5B48-9AC9-708914139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4970C0-8FD5-084B-A295-49FD5E1BE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0BDA4-80EB-3045-91AC-D103F54C72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5179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7159C44-7E46-334A-956E-44AFED782B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5211C7-1182-A140-A568-86E17CB74BE3}" type="datetimeFigureOut">
              <a:rPr lang="en-US" smtClean="0"/>
              <a:t>10/24/21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1E10B1F-5D42-574B-B0E3-12D1ED6BB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3A902F-5C62-184E-9422-9D9528598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0BDA4-80EB-3045-91AC-D103F54C72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7641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D2E8D-A0A7-BC44-B298-3BB553E22D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76A084-A2C2-9249-B882-8139D8A871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EA41E-355F-614A-9F8E-A00E9DC886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0696BE-8FFC-7D4C-B4F6-5592D54EAB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5211C7-1182-A140-A568-86E17CB74BE3}" type="datetimeFigureOut">
              <a:rPr lang="en-US" smtClean="0"/>
              <a:t>10/24/21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227F40-DCEA-9745-85E3-B2BB0A21EA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6EC47C-207F-674D-AF2A-27E8D7760E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0BDA4-80EB-3045-91AC-D103F54C72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1435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EDCA9-ECB1-EA4F-9BBA-E4A0C5C7D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89A7F5E-571D-D74E-97DE-9CD6A5FF37C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A0FB81D-CEBA-0A4F-ABE3-E3D0849038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3A6198-631E-D24E-9ADA-0425E9ECC7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5211C7-1182-A140-A568-86E17CB74BE3}" type="datetimeFigureOut">
              <a:rPr lang="en-US" smtClean="0"/>
              <a:t>10/24/21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3449B8-5137-3344-A99D-9C5311B79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7C02A7-0B23-B847-8394-76696510CD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0BDA4-80EB-3045-91AC-D103F54C72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7016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DF4CFA0-617D-1C46-ADB4-0F41E54F11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20157E-EC3A-AC45-A681-6EE77E8897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CDCD94-9747-A64C-B4DA-0F360989EB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5211C7-1182-A140-A568-86E17CB74BE3}" type="datetimeFigureOut">
              <a:rPr lang="en-US" smtClean="0"/>
              <a:t>10/24/21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DCAB5A-95CC-424E-BBD0-C8D9E5788F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069FFF-E7DF-CF4D-9310-89AE9C2FAA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80BDA4-80EB-3045-91AC-D103F54C72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5855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climate.nasa.gov/news/3012/nasa-led-study-reveals-the-causes-of-sea-level-rise-since-1900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climate.nasa.gov/news/3012/nasa-led-study-reveals-the-causes-of-sea-level-rise-since-1900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image" Target="../media/image40.png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1.png"/><Relationship Id="rId5" Type="http://schemas.openxmlformats.org/officeDocument/2006/relationships/image" Target="../media/image21.gif"/><Relationship Id="rId4" Type="http://schemas.openxmlformats.org/officeDocument/2006/relationships/image" Target="../media/image10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pa.gov/climate-indicators/climate-change-indicators-sea-surface-temperature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CB63A21-7279-9D42-8077-C7DDE7E0E8D4}"/>
              </a:ext>
            </a:extLst>
          </p:cNvPr>
          <p:cNvSpPr txBox="1"/>
          <p:nvPr/>
        </p:nvSpPr>
        <p:spPr>
          <a:xfrm>
            <a:off x="0" y="0"/>
            <a:ext cx="117722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Thermodynamics and global sea level rise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CD2CAB4-2A6F-9040-AC7D-FB7E5583349C}"/>
              </a:ext>
            </a:extLst>
          </p:cNvPr>
          <p:cNvSpPr/>
          <p:nvPr/>
        </p:nvSpPr>
        <p:spPr>
          <a:xfrm>
            <a:off x="172995" y="6165502"/>
            <a:ext cx="8591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What does thermodynamics have to say about this?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BF72A4-E5E5-1D40-8D3F-E36FC50035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538" y="606656"/>
            <a:ext cx="9943306" cy="512570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90D2FCB-847B-8141-B689-ABA89E5EA0B2}"/>
              </a:ext>
            </a:extLst>
          </p:cNvPr>
          <p:cNvSpPr txBox="1"/>
          <p:nvPr/>
        </p:nvSpPr>
        <p:spPr>
          <a:xfrm>
            <a:off x="2305448" y="802474"/>
            <a:ext cx="614748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https://climate.nasa.gov/news/3012/nasa-led-study-reveals-the-causes-of-sea-level-rise-since-1900</a:t>
            </a:r>
            <a:r>
              <a:rPr lang="en-US" sz="1800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64903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CB63A21-7279-9D42-8077-C7DDE7E0E8D4}"/>
              </a:ext>
            </a:extLst>
          </p:cNvPr>
          <p:cNvSpPr txBox="1"/>
          <p:nvPr/>
        </p:nvSpPr>
        <p:spPr>
          <a:xfrm>
            <a:off x="0" y="37474"/>
            <a:ext cx="117722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The “Isothermal compressibility”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C3C8ABB6-B1AB-F144-A138-B03D987BCA52}"/>
                  </a:ext>
                </a:extLst>
              </p:cNvPr>
              <p:cNvSpPr/>
              <p:nvPr/>
            </p:nvSpPr>
            <p:spPr>
              <a:xfrm>
                <a:off x="215152" y="839387"/>
                <a:ext cx="10381129" cy="693138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𝜿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𝑻</m:t>
                        </m:r>
                      </m:sub>
                    </m:sSub>
                    <m:r>
                      <a:rPr lang="en-US" sz="2400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r>
                      <a:rPr lang="en-US" sz="24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𝑽</m:t>
                        </m:r>
                      </m:den>
                    </m:f>
                    <m:sSub>
                      <m:sSubPr>
                        <m:ctrlP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2400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400" b="1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b="1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𝝏</m:t>
                                </m:r>
                                <m:r>
                                  <a:rPr lang="en-US" sz="2400" b="1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𝑽</m:t>
                                </m:r>
                              </m:num>
                              <m:den>
                                <m:r>
                                  <a:rPr lang="en-US" sz="2400" b="1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𝝏</m:t>
                                </m:r>
                                <m:r>
                                  <a:rPr lang="en-US" sz="2400" b="1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𝑷</m:t>
                                </m:r>
                              </m:den>
                            </m:f>
                          </m:e>
                        </m:d>
                      </m:e>
                      <m:sub>
                        <m:r>
                          <a:rPr lang="en-US" sz="24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𝑻</m:t>
                        </m:r>
                      </m:sub>
                    </m:sSub>
                  </m:oMath>
                </a14:m>
                <a:r>
                  <a:rPr lang="en-US" sz="2400" dirty="0"/>
                  <a:t> … for small changes in temperature, we can say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𝑽</m:t>
                        </m:r>
                      </m:num>
                      <m:den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𝑽</m:t>
                        </m:r>
                      </m:den>
                    </m:f>
                    <m:r>
                      <a:rPr lang="en-US" sz="2400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b>
                      <m:sSubPr>
                        <m:ctrlP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𝜿</m:t>
                        </m:r>
                      </m:e>
                      <m:sub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𝑻</m:t>
                        </m:r>
                      </m:sub>
                    </m:sSub>
                    <m:r>
                      <a:rPr lang="en-US" sz="2400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24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𝑷</m:t>
                    </m:r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C3C8ABB6-B1AB-F144-A138-B03D987BCA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152" y="839387"/>
                <a:ext cx="10381129" cy="69313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6CD2CAB4-2A6F-9040-AC7D-FB7E5583349C}"/>
                  </a:ext>
                </a:extLst>
              </p:cNvPr>
              <p:cNvSpPr/>
              <p:nvPr/>
            </p:nvSpPr>
            <p:spPr>
              <a:xfrm>
                <a:off x="89647" y="1827291"/>
                <a:ext cx="12102353" cy="41175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b="1" dirty="0"/>
                  <a:t>Solids and liquids</a:t>
                </a:r>
                <a:r>
                  <a:rPr lang="en-US" sz="2400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𝜅</m:t>
                        </m:r>
                      </m:e>
                      <m:sub>
                        <m:r>
                          <a:rPr lang="en-US" sz="2400" b="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sz="2400" b="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≈</m:t>
                    </m:r>
                    <m:r>
                      <a:rPr lang="en-US" sz="2400" b="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𝑐𝑜𝑛𝑠𝑡𝑎𝑛𝑡</m:t>
                    </m:r>
                  </m:oMath>
                </a14:m>
                <a:r>
                  <a:rPr lang="en-US" sz="2400" dirty="0"/>
                  <a:t>. </a:t>
                </a:r>
              </a:p>
              <a:p>
                <a:endParaRPr lang="en-US" sz="2400" dirty="0"/>
              </a:p>
              <a:p>
                <a:r>
                  <a:rPr lang="en-US" sz="2400" b="1" dirty="0"/>
                  <a:t>Example</a:t>
                </a:r>
                <a:r>
                  <a:rPr lang="en-US" sz="2400" dirty="0"/>
                  <a:t>: liquid water has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𝜅</m:t>
                        </m:r>
                      </m:e>
                      <m:sub>
                        <m:r>
                          <a:rPr lang="en-US" sz="2400" b="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sz="2400" b="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</m:t>
                    </m:r>
                    <m:r>
                      <a:rPr lang="en-US" sz="2400" b="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×1</m:t>
                    </m:r>
                    <m:sSup>
                      <m:s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e>
                      <m:sup>
                        <m:r>
                          <a:rPr lang="en-US" sz="2400" b="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sup>
                    </m:sSup>
                    <m:sSup>
                      <m:s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𝑏𝑎𝑟</m:t>
                        </m:r>
                      </m:e>
                      <m:sup>
                        <m:r>
                          <a:rPr lang="en-US" sz="2400" b="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b="1" dirty="0"/>
                  <a:t>Application: </a:t>
                </a:r>
                <a:r>
                  <a:rPr lang="en-US" sz="2400" dirty="0"/>
                  <a:t>Deepest part of the ocean has pressure of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1,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00 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𝑏𝑎𝑟</m:t>
                    </m:r>
                  </m:oMath>
                </a14:m>
                <a:r>
                  <a:rPr lang="en-US" sz="2400" dirty="0"/>
                  <a:t>. So what’s the </a:t>
                </a:r>
                <a:r>
                  <a:rPr lang="en-US" sz="2400" b="1" dirty="0"/>
                  <a:t>relative volume change</a:t>
                </a:r>
                <a:r>
                  <a:rPr lang="en-US" sz="2400" dirty="0"/>
                  <a:t> 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𝑽</m:t>
                        </m:r>
                      </m:num>
                      <m:den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𝑽</m:t>
                        </m:r>
                      </m:den>
                    </m:f>
                  </m:oMath>
                </a14:m>
                <a:r>
                  <a:rPr lang="en-US" sz="2400" dirty="0"/>
                  <a:t>) there? </a:t>
                </a:r>
              </a:p>
              <a:p>
                <a:endParaRPr lang="en-US" sz="2400" dirty="0"/>
              </a:p>
              <a:p>
                <a:r>
                  <a:rPr lang="en-US" sz="2400" b="1" dirty="0"/>
                  <a:t>Answer</a:t>
                </a:r>
                <a:r>
                  <a:rPr lang="en-US" sz="2400" dirty="0"/>
                  <a:t>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num>
                      <m:den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den>
                    </m:f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5×1</m:t>
                    </m:r>
                    <m:sSup>
                      <m:s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e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−5</m:t>
                        </m:r>
                      </m:sup>
                    </m:sSup>
                    <m:sSup>
                      <m:s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𝑏𝑎𝑟</m:t>
                        </m:r>
                      </m:e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en-US" sz="240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1,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00 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𝑏𝑎𝑟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=−0.0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en-US" sz="2400" dirty="0"/>
                  <a:t> (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𝟓</m:t>
                    </m:r>
                    <m:r>
                      <a:rPr lang="en-US" sz="2400" b="1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%</m:t>
                    </m:r>
                  </m:oMath>
                </a14:m>
                <a:r>
                  <a:rPr lang="en-US" sz="2400" dirty="0"/>
                  <a:t>). 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Meaning, water at the bottom of the ocean is </a:t>
                </a:r>
                <a:r>
                  <a:rPr lang="en-US" sz="2400" b="1" dirty="0"/>
                  <a:t>5% denser </a:t>
                </a:r>
                <a:r>
                  <a:rPr lang="en-US" sz="2400" dirty="0"/>
                  <a:t>due to compression. </a:t>
                </a:r>
              </a:p>
            </p:txBody>
          </p:sp>
        </mc:Choice>
        <mc:Fallback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6CD2CAB4-2A6F-9040-AC7D-FB7E558334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47" y="1827291"/>
                <a:ext cx="12102353" cy="4117537"/>
              </a:xfrm>
              <a:prstGeom prst="rect">
                <a:avLst/>
              </a:prstGeom>
              <a:blipFill>
                <a:blip r:embed="rId3"/>
                <a:stretch>
                  <a:fillRect l="-839" t="-923" b="-2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74947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CB63A21-7279-9D42-8077-C7DDE7E0E8D4}"/>
              </a:ext>
            </a:extLst>
          </p:cNvPr>
          <p:cNvSpPr txBox="1"/>
          <p:nvPr/>
        </p:nvSpPr>
        <p:spPr>
          <a:xfrm>
            <a:off x="50623" y="25522"/>
            <a:ext cx="62729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Phase diagrams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2ABEDC-6313-934B-9368-30C3F4EE6000}"/>
              </a:ext>
            </a:extLst>
          </p:cNvPr>
          <p:cNvSpPr txBox="1"/>
          <p:nvPr/>
        </p:nvSpPr>
        <p:spPr>
          <a:xfrm>
            <a:off x="2168772" y="3117854"/>
            <a:ext cx="43762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This is a typical phase diagram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9707B6FA-6871-F14F-B859-6FABC3B71691}"/>
                  </a:ext>
                </a:extLst>
              </p:cNvPr>
              <p:cNvSpPr/>
              <p:nvPr/>
            </p:nvSpPr>
            <p:spPr>
              <a:xfrm>
                <a:off x="316524" y="4174237"/>
                <a:ext cx="11488614" cy="12003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ea typeface="Cambria Math" panose="02040503050406030204" pitchFamily="18" charset="0"/>
                  </a:rPr>
                  <a:t>The lines are called </a:t>
                </a:r>
                <a:r>
                  <a:rPr lang="en-US" sz="2400" b="1" dirty="0">
                    <a:ea typeface="Cambria Math" panose="02040503050406030204" pitchFamily="18" charset="0"/>
                  </a:rPr>
                  <a:t>phase boundaries</a:t>
                </a:r>
                <a:r>
                  <a:rPr lang="en-US" sz="2400" dirty="0">
                    <a:ea typeface="Cambria Math" panose="02040503050406030204" pitchFamily="18" charset="0"/>
                  </a:rPr>
                  <a:t>.</a:t>
                </a:r>
              </a:p>
              <a:p>
                <a:r>
                  <a:rPr lang="en-US" sz="2400" dirty="0">
                    <a:ea typeface="Cambria Math" panose="02040503050406030204" pitchFamily="18" charset="0"/>
                  </a:rPr>
                  <a:t>We’ve already talked about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𝑐𝑟𝑖𝑡</m:t>
                        </m:r>
                      </m:sub>
                    </m:sSub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𝑐𝑟𝑖𝑡</m:t>
                        </m:r>
                      </m:sub>
                    </m:sSub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. </a:t>
                </a:r>
              </a:p>
              <a:p>
                <a:r>
                  <a:rPr lang="en-US" sz="2400" dirty="0">
                    <a:ea typeface="Cambria Math" panose="02040503050406030204" pitchFamily="18" charset="0"/>
                  </a:rPr>
                  <a:t>The </a:t>
                </a:r>
                <a:r>
                  <a:rPr lang="en-US" sz="2400" b="1" dirty="0">
                    <a:ea typeface="Cambria Math" panose="02040503050406030204" pitchFamily="18" charset="0"/>
                  </a:rPr>
                  <a:t>triple-point </a:t>
                </a:r>
                <a:r>
                  <a:rPr lang="en-US" sz="2400" dirty="0">
                    <a:ea typeface="Cambria Math" panose="02040503050406030204" pitchFamily="18" charset="0"/>
                  </a:rPr>
                  <a:t>temperature and pressure are called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9707B6FA-6871-F14F-B859-6FABC3B716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524" y="4174237"/>
                <a:ext cx="11488614" cy="1200329"/>
              </a:xfrm>
              <a:prstGeom prst="rect">
                <a:avLst/>
              </a:prstGeom>
              <a:blipFill>
                <a:blip r:embed="rId2"/>
                <a:stretch>
                  <a:fillRect l="-773" t="-4211" b="-94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6D6A2D1A-3ECB-664C-869F-0AA610A0AE80}"/>
              </a:ext>
            </a:extLst>
          </p:cNvPr>
          <p:cNvGrpSpPr/>
          <p:nvPr/>
        </p:nvGrpSpPr>
        <p:grpSpPr>
          <a:xfrm>
            <a:off x="2461906" y="751724"/>
            <a:ext cx="2758367" cy="2041537"/>
            <a:chOff x="-94681" y="2140245"/>
            <a:chExt cx="5706250" cy="3844311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D83CF53-A457-5748-8261-3A86DD9878B9}"/>
                </a:ext>
              </a:extLst>
            </p:cNvPr>
            <p:cNvGrpSpPr/>
            <p:nvPr/>
          </p:nvGrpSpPr>
          <p:grpSpPr>
            <a:xfrm>
              <a:off x="-94681" y="2140245"/>
              <a:ext cx="5706250" cy="3844311"/>
              <a:chOff x="-94681" y="2140245"/>
              <a:chExt cx="5706250" cy="3844311"/>
            </a:xfrm>
          </p:grpSpPr>
          <p:pic>
            <p:nvPicPr>
              <p:cNvPr id="23" name="Picture 2" descr="Image result for phase diagrams">
                <a:extLst>
                  <a:ext uri="{FF2B5EF4-FFF2-40B4-BE49-F238E27FC236}">
                    <a16:creationId xmlns:a16="http://schemas.microsoft.com/office/drawing/2014/main" id="{18DA0F33-11C5-9742-B8DB-1D7C090742F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773" b="5795"/>
              <a:stretch/>
            </p:blipFill>
            <p:spPr bwMode="auto">
              <a:xfrm>
                <a:off x="919624" y="2140245"/>
                <a:ext cx="4691945" cy="333565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Rectangle 19">
                    <a:extLst>
                      <a:ext uri="{FF2B5EF4-FFF2-40B4-BE49-F238E27FC236}">
                        <a16:creationId xmlns:a16="http://schemas.microsoft.com/office/drawing/2014/main" id="{1BD889DB-A94C-0B4D-80F6-4281535FFAD8}"/>
                      </a:ext>
                    </a:extLst>
                  </p:cNvPr>
                  <p:cNvSpPr/>
                  <p:nvPr/>
                </p:nvSpPr>
                <p:spPr>
                  <a:xfrm>
                    <a:off x="2119503" y="5522891"/>
                    <a:ext cx="545855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4" name="Rectangle 3">
                    <a:extLst>
                      <a:ext uri="{FF2B5EF4-FFF2-40B4-BE49-F238E27FC236}">
                        <a16:creationId xmlns:a16="http://schemas.microsoft.com/office/drawing/2014/main" id="{563EF1BB-E48F-8446-9038-3B925AA83242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19503" y="5522891"/>
                    <a:ext cx="545855" cy="461665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Rectangle 20">
                    <a:extLst>
                      <a:ext uri="{FF2B5EF4-FFF2-40B4-BE49-F238E27FC236}">
                        <a16:creationId xmlns:a16="http://schemas.microsoft.com/office/drawing/2014/main" id="{AC921929-EE4F-7945-A445-60BCE47CEB93}"/>
                      </a:ext>
                    </a:extLst>
                  </p:cNvPr>
                  <p:cNvSpPr/>
                  <p:nvPr/>
                </p:nvSpPr>
                <p:spPr>
                  <a:xfrm>
                    <a:off x="-94681" y="4445767"/>
                    <a:ext cx="553869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21" name="Rectangle 20">
                    <a:extLst>
                      <a:ext uri="{FF2B5EF4-FFF2-40B4-BE49-F238E27FC236}">
                        <a16:creationId xmlns:a16="http://schemas.microsoft.com/office/drawing/2014/main" id="{AC921929-EE4F-7945-A445-60BCE47CEB9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-94681" y="4445767"/>
                    <a:ext cx="553869" cy="461665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4545" r="-63636" b="-8947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Rectangle 21">
                    <a:extLst>
                      <a:ext uri="{FF2B5EF4-FFF2-40B4-BE49-F238E27FC236}">
                        <a16:creationId xmlns:a16="http://schemas.microsoft.com/office/drawing/2014/main" id="{C2E9C4D5-9909-8946-BCF9-2068CF75C83A}"/>
                      </a:ext>
                    </a:extLst>
                  </p:cNvPr>
                  <p:cNvSpPr/>
                  <p:nvPr/>
                </p:nvSpPr>
                <p:spPr>
                  <a:xfrm>
                    <a:off x="4632040" y="5522891"/>
                    <a:ext cx="832407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𝑐𝑟𝑖𝑡</m:t>
                              </m:r>
                            </m:sub>
                          </m:sSub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8" name="Rectangle 7">
                    <a:extLst>
                      <a:ext uri="{FF2B5EF4-FFF2-40B4-BE49-F238E27FC236}">
                        <a16:creationId xmlns:a16="http://schemas.microsoft.com/office/drawing/2014/main" id="{700694CD-C653-914A-9A6B-8AAA4536E38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632040" y="5522891"/>
                    <a:ext cx="832407" cy="461665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b="-270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E5C9F06-8E76-4D46-9C59-A3A5D08FEF38}"/>
                </a:ext>
              </a:extLst>
            </p:cNvPr>
            <p:cNvCxnSpPr>
              <a:cxnSpLocks/>
            </p:cNvCxnSpPr>
            <p:nvPr/>
          </p:nvCxnSpPr>
          <p:spPr>
            <a:xfrm>
              <a:off x="1198210" y="4825680"/>
              <a:ext cx="921535" cy="0"/>
            </a:xfrm>
            <a:prstGeom prst="line">
              <a:avLst/>
            </a:prstGeom>
            <a:ln w="63500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F04AB68-6375-4446-BB83-037733CD77BB}"/>
                </a:ext>
              </a:extLst>
            </p:cNvPr>
            <p:cNvCxnSpPr>
              <a:cxnSpLocks/>
            </p:cNvCxnSpPr>
            <p:nvPr/>
          </p:nvCxnSpPr>
          <p:spPr>
            <a:xfrm>
              <a:off x="2394372" y="4929933"/>
              <a:ext cx="0" cy="387382"/>
            </a:xfrm>
            <a:prstGeom prst="line">
              <a:avLst/>
            </a:prstGeom>
            <a:ln w="63500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347958FE-7DD5-F648-885E-663DE0C2ADA3}"/>
                </a:ext>
              </a:extLst>
            </p:cNvPr>
            <p:cNvCxnSpPr>
              <a:cxnSpLocks/>
            </p:cNvCxnSpPr>
            <p:nvPr/>
          </p:nvCxnSpPr>
          <p:spPr>
            <a:xfrm>
              <a:off x="5048243" y="3260127"/>
              <a:ext cx="0" cy="2126200"/>
            </a:xfrm>
            <a:prstGeom prst="line">
              <a:avLst/>
            </a:prstGeom>
            <a:ln w="63500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281007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CB63A21-7279-9D42-8077-C7DDE7E0E8D4}"/>
              </a:ext>
            </a:extLst>
          </p:cNvPr>
          <p:cNvSpPr txBox="1"/>
          <p:nvPr/>
        </p:nvSpPr>
        <p:spPr>
          <a:xfrm>
            <a:off x="50622" y="25523"/>
            <a:ext cx="88622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Clapeyron equation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B989B1EB-29D9-C849-B9DF-06B279169A66}"/>
                  </a:ext>
                </a:extLst>
              </p:cNvPr>
              <p:cNvSpPr/>
              <p:nvPr/>
            </p:nvSpPr>
            <p:spPr>
              <a:xfrm>
                <a:off x="199293" y="842648"/>
                <a:ext cx="5287107" cy="344132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ea typeface="Cambria Math" panose="02040503050406030204" pitchFamily="18" charset="0"/>
                  </a:rPr>
                  <a:t>The</a:t>
                </a:r>
                <a:r>
                  <a:rPr lang="en-US" sz="2400" b="1" dirty="0">
                    <a:ea typeface="Cambria Math" panose="02040503050406030204" pitchFamily="18" charset="0"/>
                  </a:rPr>
                  <a:t> Clapeyron Equation</a:t>
                </a:r>
                <a:r>
                  <a:rPr lang="en-US" sz="2400" dirty="0">
                    <a:ea typeface="Cambria Math" panose="02040503050406030204" pitchFamily="18" charset="0"/>
                  </a:rPr>
                  <a:t> gives the </a:t>
                </a:r>
                <a:r>
                  <a:rPr lang="en-US" sz="2400" b="1" dirty="0">
                    <a:ea typeface="Cambria Math" panose="02040503050406030204" pitchFamily="18" charset="0"/>
                  </a:rPr>
                  <a:t>slope</a:t>
                </a:r>
                <a:r>
                  <a:rPr lang="en-US" sz="2400" dirty="0">
                    <a:ea typeface="Cambria Math" panose="02040503050406030204" pitchFamily="18" charset="0"/>
                  </a:rPr>
                  <a:t> of the phase boundary lines:</a:t>
                </a:r>
              </a:p>
              <a:p>
                <a:endParaRPr lang="en-US" sz="240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𝒅𝑷</m:t>
                          </m:r>
                        </m:num>
                        <m:den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𝒅𝑻</m:t>
                          </m:r>
                        </m:den>
                      </m:f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sSub>
                            <m:sSubPr>
                              <m:ctrlP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𝑯</m:t>
                              </m:r>
                            </m:e>
                            <m:sub>
                              <m: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𝒕𝒓𝒔</m:t>
                              </m:r>
                            </m:sub>
                          </m:sSub>
                        </m:num>
                        <m:den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𝑻</m:t>
                          </m:r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sSub>
                            <m:sSubPr>
                              <m:ctrlP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𝑽</m:t>
                              </m:r>
                            </m:e>
                            <m:sub>
                              <m: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𝒕𝒓𝒔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endParaRPr lang="en-US" sz="2400" dirty="0">
                  <a:ea typeface="Cambria Math" panose="02040503050406030204" pitchFamily="18" charset="0"/>
                </a:endParaRPr>
              </a:p>
              <a:p>
                <a:r>
                  <a:rPr lang="en-US" sz="2400" dirty="0"/>
                  <a:t>where </a:t>
                </a:r>
                <a:r>
                  <a:rPr lang="en-US" sz="2400" dirty="0" err="1"/>
                  <a:t>trs</a:t>
                </a:r>
                <a:r>
                  <a:rPr lang="en-US" sz="2400" dirty="0"/>
                  <a:t> = </a:t>
                </a:r>
                <a:r>
                  <a:rPr lang="en-US" sz="2400" dirty="0" err="1"/>
                  <a:t>fus</a:t>
                </a:r>
                <a:r>
                  <a:rPr lang="en-US" sz="2400" dirty="0"/>
                  <a:t>, </a:t>
                </a:r>
                <a:r>
                  <a:rPr lang="en-US" sz="2400" dirty="0" err="1"/>
                  <a:t>vap</a:t>
                </a:r>
                <a:r>
                  <a:rPr lang="en-US" sz="2400" dirty="0"/>
                  <a:t>, or sub. For example, see the slope of the the liquid/vapor phase  boundary shown at right. </a:t>
                </a: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B989B1EB-29D9-C849-B9DF-06B279169A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293" y="842648"/>
                <a:ext cx="5287107" cy="3441327"/>
              </a:xfrm>
              <a:prstGeom prst="rect">
                <a:avLst/>
              </a:prstGeom>
              <a:blipFill>
                <a:blip r:embed="rId2"/>
                <a:stretch>
                  <a:fillRect l="-1679" t="-1103" r="-2638" b="-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22A54677-EFAB-7546-B51C-8A168540C335}"/>
              </a:ext>
            </a:extLst>
          </p:cNvPr>
          <p:cNvGrpSpPr/>
          <p:nvPr/>
        </p:nvGrpSpPr>
        <p:grpSpPr>
          <a:xfrm>
            <a:off x="6353071" y="1697632"/>
            <a:ext cx="3507902" cy="2739762"/>
            <a:chOff x="6106886" y="1756247"/>
            <a:chExt cx="3507902" cy="2739762"/>
          </a:xfrm>
        </p:grpSpPr>
        <p:sp>
          <p:nvSpPr>
            <p:cNvPr id="2" name="Arc 1">
              <a:extLst>
                <a:ext uri="{FF2B5EF4-FFF2-40B4-BE49-F238E27FC236}">
                  <a16:creationId xmlns:a16="http://schemas.microsoft.com/office/drawing/2014/main" id="{037B16D8-AA68-6443-B9B6-E1FD2AFD59F8}"/>
                </a:ext>
              </a:extLst>
            </p:cNvPr>
            <p:cNvSpPr/>
            <p:nvPr/>
          </p:nvSpPr>
          <p:spPr>
            <a:xfrm>
              <a:off x="8606605" y="3051856"/>
              <a:ext cx="433753" cy="443051"/>
            </a:xfrm>
            <a:prstGeom prst="arc">
              <a:avLst/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733013C6-0C8A-4342-90FB-5C62C4AF9635}"/>
                </a:ext>
              </a:extLst>
            </p:cNvPr>
            <p:cNvGrpSpPr/>
            <p:nvPr/>
          </p:nvGrpSpPr>
          <p:grpSpPr>
            <a:xfrm>
              <a:off x="6106886" y="1756247"/>
              <a:ext cx="3507902" cy="2739762"/>
              <a:chOff x="7523513" y="1932093"/>
              <a:chExt cx="3507902" cy="2739762"/>
            </a:xfrm>
          </p:grpSpPr>
          <p:pic>
            <p:nvPicPr>
              <p:cNvPr id="26" name="Picture 2" descr="Image result for phase diagrams">
                <a:extLst>
                  <a:ext uri="{FF2B5EF4-FFF2-40B4-BE49-F238E27FC236}">
                    <a16:creationId xmlns:a16="http://schemas.microsoft.com/office/drawing/2014/main" id="{A691D461-D6D7-5C45-84A5-42A4BA92870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773" b="5795"/>
              <a:stretch/>
            </p:blipFill>
            <p:spPr bwMode="auto">
              <a:xfrm>
                <a:off x="7523513" y="1932093"/>
                <a:ext cx="3507902" cy="273976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Rectangle 5">
                    <a:extLst>
                      <a:ext uri="{FF2B5EF4-FFF2-40B4-BE49-F238E27FC236}">
                        <a16:creationId xmlns:a16="http://schemas.microsoft.com/office/drawing/2014/main" id="{934C4BE7-17E2-C44D-8DF6-7749E2CB8DF9}"/>
                      </a:ext>
                    </a:extLst>
                  </p:cNvPr>
                  <p:cNvSpPr/>
                  <p:nvPr/>
                </p:nvSpPr>
                <p:spPr>
                  <a:xfrm>
                    <a:off x="9581489" y="2820338"/>
                    <a:ext cx="875496" cy="696088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sSub>
                            <m:sSubPr>
                              <m:ctrlPr>
                                <a:rPr lang="en-US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𝑯</m:t>
                              </m:r>
                            </m:e>
                            <m:sub>
                              <m: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𝒗𝒂𝒑</m:t>
                              </m:r>
                            </m:sub>
                          </m:sSub>
                        </m:oMath>
                      </m:oMathPara>
                    </a14:m>
                    <a:endParaRPr lang="en-US" dirty="0">
                      <a:solidFill>
                        <a:srgbClr val="00B050"/>
                      </a:solidFill>
                    </a:endParaRP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sSub>
                            <m:sSubPr>
                              <m:ctrlPr>
                                <a:rPr lang="en-US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𝑽</m:t>
                              </m:r>
                            </m:e>
                            <m:sub>
                              <m: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𝒗𝒂𝒑</m:t>
                              </m:r>
                            </m:sub>
                          </m:sSub>
                        </m:oMath>
                      </m:oMathPara>
                    </a14:m>
                    <a:endParaRPr lang="en-US" dirty="0">
                      <a:solidFill>
                        <a:srgbClr val="00B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" name="Rectangle 5">
                    <a:extLst>
                      <a:ext uri="{FF2B5EF4-FFF2-40B4-BE49-F238E27FC236}">
                        <a16:creationId xmlns:a16="http://schemas.microsoft.com/office/drawing/2014/main" id="{934C4BE7-17E2-C44D-8DF6-7749E2CB8DF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581489" y="2820338"/>
                    <a:ext cx="875496" cy="696088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b="-185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BE49D14F-66D2-8A4A-B8D0-367C8CE99730}"/>
              </a:ext>
            </a:extLst>
          </p:cNvPr>
          <p:cNvSpPr/>
          <p:nvPr/>
        </p:nvSpPr>
        <p:spPr>
          <a:xfrm>
            <a:off x="199293" y="5078920"/>
            <a:ext cx="1009356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We’ll derive this equation later. For now we’ll just use it to obtain expressions for the phase boundary lines themselves – by </a:t>
            </a:r>
            <a:r>
              <a:rPr lang="en-US" sz="2400" b="1" dirty="0"/>
              <a:t>integrating the slope</a:t>
            </a:r>
            <a:r>
              <a:rPr lang="en-US" sz="2400" dirty="0"/>
              <a:t>.</a:t>
            </a:r>
            <a:endParaRPr lang="en-US" sz="2400" dirty="0">
              <a:solidFill>
                <a:srgbClr val="7030A0"/>
              </a:solidFill>
            </a:endParaRP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39CBD76-78D9-A248-BD35-8A24A825A19D}"/>
              </a:ext>
            </a:extLst>
          </p:cNvPr>
          <p:cNvCxnSpPr>
            <a:cxnSpLocks/>
          </p:cNvCxnSpPr>
          <p:nvPr/>
        </p:nvCxnSpPr>
        <p:spPr>
          <a:xfrm flipH="1">
            <a:off x="8848795" y="2585877"/>
            <a:ext cx="677619" cy="977938"/>
          </a:xfrm>
          <a:prstGeom prst="line">
            <a:avLst/>
          </a:prstGeom>
          <a:ln w="635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47131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CB63A21-7279-9D42-8077-C7DDE7E0E8D4}"/>
              </a:ext>
            </a:extLst>
          </p:cNvPr>
          <p:cNvSpPr txBox="1"/>
          <p:nvPr/>
        </p:nvSpPr>
        <p:spPr>
          <a:xfrm>
            <a:off x="50622" y="25523"/>
            <a:ext cx="114028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Integrating the Clapeyron Equation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75EDA7B-00BE-5343-ABC0-1447496ED3D6}"/>
                  </a:ext>
                </a:extLst>
              </p:cNvPr>
              <p:cNvSpPr/>
              <p:nvPr/>
            </p:nvSpPr>
            <p:spPr>
              <a:xfrm>
                <a:off x="561218" y="1774374"/>
                <a:ext cx="3546868" cy="7346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>
                    <a:ea typeface="Cambria Math" panose="02040503050406030204" pitchFamily="18" charset="0"/>
                  </a:rPr>
                  <a:t>ice-liquid: 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𝒅𝑷</m:t>
                    </m:r>
                    <m:r>
                      <a:rPr lang="en-US" sz="2400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sSub>
                          <m:sSubPr>
                            <m:ctrlPr>
                              <a:rPr lang="en-US" sz="2400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𝑯</m:t>
                            </m:r>
                          </m:e>
                          <m:sub>
                            <m:r>
                              <a:rPr lang="en-US" sz="24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𝒇𝒖𝒔</m:t>
                            </m:r>
                          </m:sub>
                        </m:sSub>
                      </m:num>
                      <m:den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𝑻</m:t>
                        </m:r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sSub>
                          <m:sSubPr>
                            <m:ctrlPr>
                              <a:rPr lang="en-US" sz="2400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𝑽</m:t>
                            </m:r>
                          </m:e>
                          <m:sub>
                            <m:r>
                              <a:rPr lang="en-US" sz="24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𝒇𝒖𝒔</m:t>
                            </m:r>
                          </m:sub>
                        </m:sSub>
                      </m:den>
                    </m:f>
                    <m:r>
                      <a:rPr lang="en-US" sz="24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𝒅𝑻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75EDA7B-00BE-5343-ABC0-1447496ED3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218" y="1774374"/>
                <a:ext cx="3546868" cy="734625"/>
              </a:xfrm>
              <a:prstGeom prst="rect">
                <a:avLst/>
              </a:prstGeom>
              <a:blipFill>
                <a:blip r:embed="rId2"/>
                <a:stretch>
                  <a:fillRect l="-2500" b="-16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D5E45D1E-F7CE-E74B-BBB3-81CC677D4EE4}"/>
                  </a:ext>
                </a:extLst>
              </p:cNvPr>
              <p:cNvSpPr/>
              <p:nvPr/>
            </p:nvSpPr>
            <p:spPr>
              <a:xfrm>
                <a:off x="561218" y="3205416"/>
                <a:ext cx="3885423" cy="7306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>
                    <a:ea typeface="Cambria Math" panose="02040503050406030204" pitchFamily="18" charset="0"/>
                  </a:rPr>
                  <a:t>liquid/vapor: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𝒅𝑷</m:t>
                    </m:r>
                    <m:r>
                      <a:rPr lang="en-US" sz="2400" b="1" i="1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sSub>
                          <m:sSubPr>
                            <m:ctrlPr>
                              <a:rPr lang="en-US" sz="24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𝑯</m:t>
                            </m:r>
                          </m:e>
                          <m:sub>
                            <m:r>
                              <a:rPr lang="en-US" sz="2400" b="1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𝒗𝒂𝒑</m:t>
                            </m:r>
                          </m:sub>
                        </m:sSub>
                      </m:num>
                      <m:den>
                        <m:r>
                          <a:rPr lang="en-US" sz="24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𝑻</m:t>
                        </m:r>
                        <m:r>
                          <a:rPr lang="en-US" sz="24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sSub>
                          <m:sSubPr>
                            <m:ctrlPr>
                              <a:rPr lang="en-US" sz="24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𝑽</m:t>
                            </m:r>
                          </m:e>
                          <m:sub>
                            <m:r>
                              <a:rPr lang="en-US" sz="2400" b="1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𝒗𝒂𝒑</m:t>
                            </m:r>
                          </m:sub>
                        </m:sSub>
                      </m:den>
                    </m:f>
                    <m:r>
                      <a:rPr lang="en-US" sz="2400" b="1" i="1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𝒅𝑻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D5E45D1E-F7CE-E74B-BBB3-81CC677D4E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218" y="3205416"/>
                <a:ext cx="3885423" cy="730649"/>
              </a:xfrm>
              <a:prstGeom prst="rect">
                <a:avLst/>
              </a:prstGeom>
              <a:blipFill>
                <a:blip r:embed="rId3"/>
                <a:stretch>
                  <a:fillRect l="-2280" b="-17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434D0DD2-416E-434C-8572-9749D0B40886}"/>
                  </a:ext>
                </a:extLst>
              </p:cNvPr>
              <p:cNvSpPr/>
              <p:nvPr/>
            </p:nvSpPr>
            <p:spPr>
              <a:xfrm>
                <a:off x="561218" y="4769077"/>
                <a:ext cx="3526350" cy="67133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>
                    <a:ea typeface="Cambria Math" panose="02040503050406030204" pitchFamily="18" charset="0"/>
                  </a:rPr>
                  <a:t>ice/vapor: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𝒅𝑷</m:t>
                    </m:r>
                    <m:r>
                      <a:rPr lang="en-US" sz="2400" b="1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1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sSub>
                          <m:sSubPr>
                            <m:ctrlPr>
                              <a:rPr lang="en-US" sz="2400" b="1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𝑯</m:t>
                            </m:r>
                          </m:e>
                          <m:sub>
                            <m:r>
                              <a:rPr lang="en-US" sz="2400" b="1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𝒔𝒖𝒃</m:t>
                            </m:r>
                          </m:sub>
                        </m:sSub>
                      </m:num>
                      <m:den>
                        <m:r>
                          <a:rPr lang="en-US" sz="2400" b="1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𝑻</m:t>
                        </m:r>
                        <m:r>
                          <a:rPr lang="en-US" sz="2400" b="1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sSub>
                          <m:sSubPr>
                            <m:ctrlPr>
                              <a:rPr lang="en-US" sz="2400" b="1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𝑽</m:t>
                            </m:r>
                          </m:e>
                          <m:sub>
                            <m:r>
                              <a:rPr lang="en-US" sz="2400" b="1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𝒔𝒖𝒃</m:t>
                            </m:r>
                          </m:sub>
                        </m:sSub>
                      </m:den>
                    </m:f>
                    <m:r>
                      <a:rPr lang="en-US" sz="2400" b="1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𝒅𝑻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434D0DD2-416E-434C-8572-9749D0B408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218" y="4769077"/>
                <a:ext cx="3526350" cy="671338"/>
              </a:xfrm>
              <a:prstGeom prst="rect">
                <a:avLst/>
              </a:prstGeom>
              <a:blipFill>
                <a:blip r:embed="rId4"/>
                <a:stretch>
                  <a:fillRect l="-2509" b="-18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22E19834-F414-7942-AF4E-35E6FBAD1E2C}"/>
              </a:ext>
            </a:extLst>
          </p:cNvPr>
          <p:cNvGrpSpPr/>
          <p:nvPr/>
        </p:nvGrpSpPr>
        <p:grpSpPr>
          <a:xfrm>
            <a:off x="5752033" y="2037892"/>
            <a:ext cx="3148181" cy="2988982"/>
            <a:chOff x="5752033" y="2076249"/>
            <a:chExt cx="3148181" cy="2988982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0A971276-5825-554D-9C15-0254CE2FC022}"/>
                </a:ext>
              </a:extLst>
            </p:cNvPr>
            <p:cNvGrpSpPr/>
            <p:nvPr/>
          </p:nvGrpSpPr>
          <p:grpSpPr>
            <a:xfrm>
              <a:off x="5752033" y="2076249"/>
              <a:ext cx="3148181" cy="2988982"/>
              <a:chOff x="4270169" y="240930"/>
              <a:chExt cx="3148181" cy="2988982"/>
            </a:xfrm>
          </p:grpSpPr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C1227735-1BEB-7D4D-98FC-4F9471A4285E}"/>
                  </a:ext>
                </a:extLst>
              </p:cNvPr>
              <p:cNvGrpSpPr/>
              <p:nvPr/>
            </p:nvGrpSpPr>
            <p:grpSpPr>
              <a:xfrm>
                <a:off x="4270169" y="240930"/>
                <a:ext cx="3148181" cy="2988982"/>
                <a:chOff x="8122016" y="738525"/>
                <a:chExt cx="3611879" cy="3372641"/>
              </a:xfrm>
            </p:grpSpPr>
            <p:grpSp>
              <p:nvGrpSpPr>
                <p:cNvPr id="28" name="Group 27">
                  <a:extLst>
                    <a:ext uri="{FF2B5EF4-FFF2-40B4-BE49-F238E27FC236}">
                      <a16:creationId xmlns:a16="http://schemas.microsoft.com/office/drawing/2014/main" id="{339BBF00-0384-9446-BBFB-E714FCBBE043}"/>
                    </a:ext>
                  </a:extLst>
                </p:cNvPr>
                <p:cNvGrpSpPr/>
                <p:nvPr/>
              </p:nvGrpSpPr>
              <p:grpSpPr>
                <a:xfrm>
                  <a:off x="8122016" y="738525"/>
                  <a:ext cx="3611879" cy="3372641"/>
                  <a:chOff x="223734" y="1499666"/>
                  <a:chExt cx="3074185" cy="3352100"/>
                </a:xfrm>
              </p:grpSpPr>
              <p:pic>
                <p:nvPicPr>
                  <p:cNvPr id="31" name="Picture 2" descr="Image result for phase diagrams">
                    <a:extLst>
                      <a:ext uri="{FF2B5EF4-FFF2-40B4-BE49-F238E27FC236}">
                        <a16:creationId xmlns:a16="http://schemas.microsoft.com/office/drawing/2014/main" id="{44D1A258-6F21-4148-BCE2-A2D902B1F7A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3773" b="5795"/>
                  <a:stretch/>
                </p:blipFill>
                <p:spPr bwMode="auto">
                  <a:xfrm>
                    <a:off x="406438" y="1828307"/>
                    <a:ext cx="2891481" cy="263248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32" name="Rectangle 31">
                    <a:extLst>
                      <a:ext uri="{FF2B5EF4-FFF2-40B4-BE49-F238E27FC236}">
                        <a16:creationId xmlns:a16="http://schemas.microsoft.com/office/drawing/2014/main" id="{CF0F2BFE-F0A4-BD44-B6CE-52E938B54557}"/>
                      </a:ext>
                    </a:extLst>
                  </p:cNvPr>
                  <p:cNvSpPr/>
                  <p:nvPr/>
                </p:nvSpPr>
                <p:spPr>
                  <a:xfrm>
                    <a:off x="223734" y="1499666"/>
                    <a:ext cx="343364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sz="2400" dirty="0"/>
                      <a:t>P</a:t>
                    </a:r>
                  </a:p>
                </p:txBody>
              </p:sp>
              <p:sp>
                <p:nvSpPr>
                  <p:cNvPr id="33" name="Rectangle 32">
                    <a:extLst>
                      <a:ext uri="{FF2B5EF4-FFF2-40B4-BE49-F238E27FC236}">
                        <a16:creationId xmlns:a16="http://schemas.microsoft.com/office/drawing/2014/main" id="{31B568F3-25CF-1844-B1AE-24D21E9E69C4}"/>
                      </a:ext>
                    </a:extLst>
                  </p:cNvPr>
                  <p:cNvSpPr/>
                  <p:nvPr/>
                </p:nvSpPr>
                <p:spPr>
                  <a:xfrm>
                    <a:off x="2347899" y="4390101"/>
                    <a:ext cx="335348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sz="2400" dirty="0"/>
                      <a:t>T</a:t>
                    </a:r>
                  </a:p>
                </p:txBody>
              </p:sp>
            </p:grpSp>
            <p:sp>
              <p:nvSpPr>
                <p:cNvPr id="29" name="Freeform 28">
                  <a:extLst>
                    <a:ext uri="{FF2B5EF4-FFF2-40B4-BE49-F238E27FC236}">
                      <a16:creationId xmlns:a16="http://schemas.microsoft.com/office/drawing/2014/main" id="{277215AB-BC0E-614B-AF9F-7B16C3FC12B3}"/>
                    </a:ext>
                  </a:extLst>
                </p:cNvPr>
                <p:cNvSpPr/>
                <p:nvPr/>
              </p:nvSpPr>
              <p:spPr>
                <a:xfrm>
                  <a:off x="9483213" y="1968497"/>
                  <a:ext cx="1823428" cy="1241951"/>
                </a:xfrm>
                <a:custGeom>
                  <a:avLst/>
                  <a:gdLst>
                    <a:gd name="connsiteX0" fmla="*/ 0 w 1823428"/>
                    <a:gd name="connsiteY0" fmla="*/ 1241951 h 1241951"/>
                    <a:gd name="connsiteX1" fmla="*/ 353961 w 1823428"/>
                    <a:gd name="connsiteY1" fmla="*/ 1153461 h 1241951"/>
                    <a:gd name="connsiteX2" fmla="*/ 693174 w 1823428"/>
                    <a:gd name="connsiteY2" fmla="*/ 1064970 h 1241951"/>
                    <a:gd name="connsiteX3" fmla="*/ 988142 w 1823428"/>
                    <a:gd name="connsiteY3" fmla="*/ 917486 h 1241951"/>
                    <a:gd name="connsiteX4" fmla="*/ 1283110 w 1823428"/>
                    <a:gd name="connsiteY4" fmla="*/ 725757 h 1241951"/>
                    <a:gd name="connsiteX5" fmla="*/ 1548581 w 1823428"/>
                    <a:gd name="connsiteY5" fmla="*/ 460286 h 1241951"/>
                    <a:gd name="connsiteX6" fmla="*/ 1799303 w 1823428"/>
                    <a:gd name="connsiteY6" fmla="*/ 32583 h 1241951"/>
                    <a:gd name="connsiteX7" fmla="*/ 1799303 w 1823428"/>
                    <a:gd name="connsiteY7" fmla="*/ 62080 h 12419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823428" h="1241951">
                      <a:moveTo>
                        <a:pt x="0" y="1241951"/>
                      </a:moveTo>
                      <a:lnTo>
                        <a:pt x="353961" y="1153461"/>
                      </a:lnTo>
                      <a:cubicBezTo>
                        <a:pt x="469490" y="1123964"/>
                        <a:pt x="587477" y="1104299"/>
                        <a:pt x="693174" y="1064970"/>
                      </a:cubicBezTo>
                      <a:cubicBezTo>
                        <a:pt x="798871" y="1025641"/>
                        <a:pt x="889819" y="974021"/>
                        <a:pt x="988142" y="917486"/>
                      </a:cubicBezTo>
                      <a:cubicBezTo>
                        <a:pt x="1086465" y="860950"/>
                        <a:pt x="1189704" y="801957"/>
                        <a:pt x="1283110" y="725757"/>
                      </a:cubicBezTo>
                      <a:cubicBezTo>
                        <a:pt x="1376517" y="649557"/>
                        <a:pt x="1462549" y="575815"/>
                        <a:pt x="1548581" y="460286"/>
                      </a:cubicBezTo>
                      <a:cubicBezTo>
                        <a:pt x="1634613" y="344757"/>
                        <a:pt x="1757516" y="98951"/>
                        <a:pt x="1799303" y="32583"/>
                      </a:cubicBezTo>
                      <a:cubicBezTo>
                        <a:pt x="1841090" y="-33785"/>
                        <a:pt x="1820196" y="14147"/>
                        <a:pt x="1799303" y="62080"/>
                      </a:cubicBezTo>
                    </a:path>
                  </a:pathLst>
                </a:custGeom>
                <a:noFill/>
                <a:ln w="1016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0" name="Freeform 29">
                  <a:extLst>
                    <a:ext uri="{FF2B5EF4-FFF2-40B4-BE49-F238E27FC236}">
                      <a16:creationId xmlns:a16="http://schemas.microsoft.com/office/drawing/2014/main" id="{544BB8C0-A6F2-2642-BC20-48F6DE4ABCE8}"/>
                    </a:ext>
                  </a:extLst>
                </p:cNvPr>
                <p:cNvSpPr/>
                <p:nvPr/>
              </p:nvSpPr>
              <p:spPr>
                <a:xfrm>
                  <a:off x="8409904" y="3258355"/>
                  <a:ext cx="991673" cy="402963"/>
                </a:xfrm>
                <a:custGeom>
                  <a:avLst/>
                  <a:gdLst>
                    <a:gd name="connsiteX0" fmla="*/ 0 w 991673"/>
                    <a:gd name="connsiteY0" fmla="*/ 399245 h 402963"/>
                    <a:gd name="connsiteX1" fmla="*/ 218941 w 991673"/>
                    <a:gd name="connsiteY1" fmla="*/ 399245 h 402963"/>
                    <a:gd name="connsiteX2" fmla="*/ 360609 w 991673"/>
                    <a:gd name="connsiteY2" fmla="*/ 360608 h 402963"/>
                    <a:gd name="connsiteX3" fmla="*/ 579550 w 991673"/>
                    <a:gd name="connsiteY3" fmla="*/ 283335 h 402963"/>
                    <a:gd name="connsiteX4" fmla="*/ 721217 w 991673"/>
                    <a:gd name="connsiteY4" fmla="*/ 218941 h 402963"/>
                    <a:gd name="connsiteX5" fmla="*/ 875764 w 991673"/>
                    <a:gd name="connsiteY5" fmla="*/ 103031 h 402963"/>
                    <a:gd name="connsiteX6" fmla="*/ 991673 w 991673"/>
                    <a:gd name="connsiteY6" fmla="*/ 0 h 402963"/>
                    <a:gd name="connsiteX7" fmla="*/ 991673 w 991673"/>
                    <a:gd name="connsiteY7" fmla="*/ 0 h 4029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991673" h="402963">
                      <a:moveTo>
                        <a:pt x="0" y="399245"/>
                      </a:moveTo>
                      <a:cubicBezTo>
                        <a:pt x="79419" y="402465"/>
                        <a:pt x="158839" y="405685"/>
                        <a:pt x="218941" y="399245"/>
                      </a:cubicBezTo>
                      <a:cubicBezTo>
                        <a:pt x="279043" y="392805"/>
                        <a:pt x="300508" y="379926"/>
                        <a:pt x="360609" y="360608"/>
                      </a:cubicBezTo>
                      <a:cubicBezTo>
                        <a:pt x="420711" y="341290"/>
                        <a:pt x="519449" y="306946"/>
                        <a:pt x="579550" y="283335"/>
                      </a:cubicBezTo>
                      <a:cubicBezTo>
                        <a:pt x="639651" y="259724"/>
                        <a:pt x="671848" y="248992"/>
                        <a:pt x="721217" y="218941"/>
                      </a:cubicBezTo>
                      <a:cubicBezTo>
                        <a:pt x="770586" y="188890"/>
                        <a:pt x="830688" y="139521"/>
                        <a:pt x="875764" y="103031"/>
                      </a:cubicBezTo>
                      <a:cubicBezTo>
                        <a:pt x="920840" y="66541"/>
                        <a:pt x="991673" y="0"/>
                        <a:pt x="991673" y="0"/>
                      </a:cubicBezTo>
                      <a:lnTo>
                        <a:pt x="991673" y="0"/>
                      </a:lnTo>
                    </a:path>
                  </a:pathLst>
                </a:custGeom>
                <a:noFill/>
                <a:ln w="101600">
                  <a:solidFill>
                    <a:schemeClr val="accent2"/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rgbClr val="00B050"/>
                    </a:solidFill>
                  </a:endParaRPr>
                </a:p>
              </p:txBody>
            </p:sp>
          </p:grp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5EB14925-C632-0A4F-B959-634D2B5B3AA6}"/>
                  </a:ext>
                </a:extLst>
              </p:cNvPr>
              <p:cNvCxnSpPr>
                <a:cxnSpLocks/>
                <a:stCxn id="29" idx="5"/>
              </p:cNvCxnSpPr>
              <p:nvPr/>
            </p:nvCxnSpPr>
            <p:spPr>
              <a:xfrm flipV="1">
                <a:off x="6806386" y="1228099"/>
                <a:ext cx="300338" cy="510811"/>
              </a:xfrm>
              <a:prstGeom prst="straightConnector1">
                <a:avLst/>
              </a:prstGeom>
              <a:ln w="10160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F46D2646-3B49-E241-BBE6-3A7FD6ADDF6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423407" y="2822298"/>
                <a:ext cx="265948" cy="3296"/>
              </a:xfrm>
              <a:prstGeom prst="line">
                <a:avLst/>
              </a:prstGeom>
              <a:ln w="101600">
                <a:solidFill>
                  <a:schemeClr val="accent2"/>
                </a:solidFill>
                <a:prstDash val="sysDot"/>
                <a:head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F1E66DFA-8DFC-1048-B916-3809F0A69C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67323" y="2365420"/>
              <a:ext cx="335311" cy="1862929"/>
            </a:xfrm>
            <a:prstGeom prst="line">
              <a:avLst/>
            </a:prstGeom>
            <a:ln w="127000"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4011B779-468A-9A47-B7EA-A36423EA233B}"/>
                  </a:ext>
                </a:extLst>
              </p:cNvPr>
              <p:cNvSpPr/>
              <p:nvPr/>
            </p:nvSpPr>
            <p:spPr>
              <a:xfrm>
                <a:off x="0" y="780229"/>
                <a:ext cx="1219442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/>
                  <a:t>It makes sense to start integration at the triple point because we know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2400" dirty="0"/>
                  <a:t> very accurately</a:t>
                </a: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4011B779-468A-9A47-B7EA-A36423EA23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780229"/>
                <a:ext cx="12194429" cy="461665"/>
              </a:xfrm>
              <a:prstGeom prst="rect">
                <a:avLst/>
              </a:prstGeom>
              <a:blipFill>
                <a:blip r:embed="rId6"/>
                <a:stretch>
                  <a:fillRect l="-729" t="-5263" b="-2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632861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C3C8ABB6-B1AB-F144-A138-B03D987BCA52}"/>
                  </a:ext>
                </a:extLst>
              </p:cNvPr>
              <p:cNvSpPr/>
              <p:nvPr/>
            </p:nvSpPr>
            <p:spPr>
              <a:xfrm>
                <a:off x="140479" y="2367987"/>
                <a:ext cx="11419878" cy="2888163"/>
              </a:xfrm>
              <a:prstGeom prst="rect">
                <a:avLst/>
              </a:prstGeom>
              <a:ln w="25400">
                <a:noFill/>
              </a:ln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To integrate along the “</a:t>
                </a:r>
                <a:r>
                  <a:rPr lang="en-US" sz="2400" dirty="0" err="1"/>
                  <a:t>fus</a:t>
                </a:r>
                <a:r>
                  <a:rPr lang="en-US" sz="2400" dirty="0"/>
                  <a:t>” (solid/liquid) phase boundary, we just form the integral</a:t>
                </a:r>
              </a:p>
              <a:p>
                <a:endParaRPr 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23"/>
                                </m:r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m:rPr>
                                  <m:brk m:alnAt="23"/>
                                </m:r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sub>
                        <m:sup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sup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𝑑𝑃</m:t>
                          </m:r>
                        </m:e>
                      </m:nary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23"/>
                                </m:r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m:rPr>
                                  <m:brk m:alnAt="23"/>
                                </m:r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sub>
                        <m:sup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f>
                            <m:f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𝑓𝑢𝑠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𝑓𝑢𝑠</m:t>
                                  </m:r>
                                </m:sub>
                              </m:sSub>
                            </m:den>
                          </m:f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𝑑𝑇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dirty="0"/>
                  <a:t>If we consider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𝑓𝑢𝑠</m:t>
                        </m:r>
                      </m:sub>
                    </m:sSub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𝑓𝑢𝑠</m:t>
                        </m:r>
                      </m:sub>
                    </m:sSub>
                  </m:oMath>
                </a14:m>
                <a:r>
                  <a:rPr lang="en-US" sz="2400" dirty="0"/>
                  <a:t> to be constant, they come out of the integral, and we’re left with integrating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1/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2400" dirty="0"/>
                  <a:t> (which is easy). The result is called the </a:t>
                </a:r>
                <a:r>
                  <a:rPr lang="en-US" sz="2400" b="1" dirty="0"/>
                  <a:t>Thomson Equation</a:t>
                </a:r>
                <a:r>
                  <a:rPr lang="en-US" sz="2400" dirty="0"/>
                  <a:t>.</a:t>
                </a:r>
                <a:endParaRPr lang="en-US" sz="2400" b="1" dirty="0"/>
              </a:p>
            </p:txBody>
          </p:sp>
        </mc:Choice>
        <mc:Fallback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C3C8ABB6-B1AB-F144-A138-B03D987BCA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479" y="2367987"/>
                <a:ext cx="11419878" cy="2888163"/>
              </a:xfrm>
              <a:prstGeom prst="rect">
                <a:avLst/>
              </a:prstGeom>
              <a:blipFill>
                <a:blip r:embed="rId2"/>
                <a:stretch>
                  <a:fillRect l="-889" t="-26754" b="-33772"/>
                </a:stretch>
              </a:blipFill>
              <a:ln w="254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D3F98E51-53C3-9744-BE94-5B9D68ED34A3}"/>
              </a:ext>
            </a:extLst>
          </p:cNvPr>
          <p:cNvGrpSpPr/>
          <p:nvPr/>
        </p:nvGrpSpPr>
        <p:grpSpPr>
          <a:xfrm>
            <a:off x="3954537" y="314970"/>
            <a:ext cx="2518275" cy="2118577"/>
            <a:chOff x="3661461" y="179263"/>
            <a:chExt cx="2518275" cy="2118577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75464C9B-79C6-F547-B4AE-39CCDEAA282A}"/>
                </a:ext>
              </a:extLst>
            </p:cNvPr>
            <p:cNvGrpSpPr/>
            <p:nvPr/>
          </p:nvGrpSpPr>
          <p:grpSpPr>
            <a:xfrm>
              <a:off x="3802604" y="386969"/>
              <a:ext cx="2377132" cy="1663768"/>
              <a:chOff x="518983" y="2025224"/>
              <a:chExt cx="2891481" cy="2632482"/>
            </a:xfrm>
          </p:grpSpPr>
          <p:pic>
            <p:nvPicPr>
              <p:cNvPr id="5122" name="Picture 2" descr="Image result for phase diagrams">
                <a:extLst>
                  <a:ext uri="{FF2B5EF4-FFF2-40B4-BE49-F238E27FC236}">
                    <a16:creationId xmlns:a16="http://schemas.microsoft.com/office/drawing/2014/main" id="{EE9F4C8E-FD51-7C47-BA91-FF4F8E1E62D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773" b="5795"/>
              <a:stretch/>
            </p:blipFill>
            <p:spPr bwMode="auto">
              <a:xfrm>
                <a:off x="518983" y="2025224"/>
                <a:ext cx="2891481" cy="263248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7ED85BC3-2D7F-E540-B295-A127B590DC2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444399" y="2211860"/>
                <a:ext cx="295998" cy="1865397"/>
              </a:xfrm>
              <a:prstGeom prst="line">
                <a:avLst/>
              </a:prstGeom>
              <a:ln w="127000">
                <a:head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3A22609-F49A-A34A-9FF0-5A9F4215FDEE}"/>
                </a:ext>
              </a:extLst>
            </p:cNvPr>
            <p:cNvSpPr/>
            <p:nvPr/>
          </p:nvSpPr>
          <p:spPr>
            <a:xfrm>
              <a:off x="3661461" y="179263"/>
              <a:ext cx="282285" cy="29177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/>
                <a:t>P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19D1CB4-FD9D-834B-BFD4-AABB4BD67E24}"/>
                </a:ext>
              </a:extLst>
            </p:cNvPr>
            <p:cNvSpPr/>
            <p:nvPr/>
          </p:nvSpPr>
          <p:spPr>
            <a:xfrm>
              <a:off x="5407771" y="2006061"/>
              <a:ext cx="275695" cy="29177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/>
                <a:t>T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9931ECB9-AF1B-A940-B7F2-440673455BA1}"/>
              </a:ext>
            </a:extLst>
          </p:cNvPr>
          <p:cNvSpPr txBox="1"/>
          <p:nvPr/>
        </p:nvSpPr>
        <p:spPr>
          <a:xfrm>
            <a:off x="50622" y="25523"/>
            <a:ext cx="88622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Solid/liquid phase boundary</a:t>
            </a:r>
          </a:p>
        </p:txBody>
      </p:sp>
    </p:spTree>
    <p:extLst>
      <p:ext uri="{BB962C8B-B14F-4D97-AF65-F5344CB8AC3E}">
        <p14:creationId xmlns:p14="http://schemas.microsoft.com/office/powerpoint/2010/main" val="1963222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C3C8ABB6-B1AB-F144-A138-B03D987BCA52}"/>
                  </a:ext>
                </a:extLst>
              </p:cNvPr>
              <p:cNvSpPr/>
              <p:nvPr/>
            </p:nvSpPr>
            <p:spPr>
              <a:xfrm>
                <a:off x="174552" y="3584663"/>
                <a:ext cx="12017448" cy="1502399"/>
              </a:xfrm>
              <a:prstGeom prst="rect">
                <a:avLst/>
              </a:prstGeom>
              <a:ln w="25400">
                <a:noFill/>
              </a:ln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For the liquid/vapor boundary, we still start with Clapeyron, </a:t>
                </a:r>
                <a14:m>
                  <m:oMath xmlns:m="http://schemas.openxmlformats.org/officeDocument/2006/math">
                    <m:r>
                      <a:rPr lang="en-US" sz="2400" b="1" i="1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𝒅𝑷</m:t>
                    </m:r>
                    <m:r>
                      <a:rPr lang="en-US" sz="2400" b="1" i="1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sSub>
                          <m:sSubPr>
                            <m:ctrlPr>
                              <a:rPr lang="en-US" sz="24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𝑯</m:t>
                            </m:r>
                          </m:e>
                          <m:sub>
                            <m:r>
                              <a:rPr lang="en-US" sz="24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𝒗𝒂𝒑</m:t>
                            </m:r>
                          </m:sub>
                        </m:sSub>
                      </m:num>
                      <m:den>
                        <m:r>
                          <a:rPr lang="en-US" sz="24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𝑻</m:t>
                        </m:r>
                        <m:r>
                          <a:rPr lang="en-US" sz="24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sSub>
                          <m:sSubPr>
                            <m:ctrlPr>
                              <a:rPr lang="en-US" sz="24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𝑽</m:t>
                            </m:r>
                          </m:e>
                          <m:sub>
                            <m:r>
                              <a:rPr lang="en-US" sz="24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𝒗𝒂𝒑</m:t>
                            </m:r>
                          </m:sub>
                        </m:sSub>
                      </m:den>
                    </m:f>
                    <m:r>
                      <a:rPr lang="en-US" sz="2400" b="1" i="1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𝒅𝑻</m:t>
                    </m:r>
                  </m:oMath>
                </a14:m>
                <a:r>
                  <a:rPr lang="en-US" sz="2400" dirty="0"/>
                  <a:t>. But there’s a problem: </a:t>
                </a:r>
                <a14:m>
                  <m:oMath xmlns:m="http://schemas.openxmlformats.org/officeDocument/2006/math">
                    <m:r>
                      <a:rPr lang="en-US" sz="2400" b="1" i="1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sz="24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US" sz="24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𝒗𝒂𝒑</m:t>
                        </m:r>
                      </m:sub>
                    </m:sSub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r>
                      <a:rPr lang="en-US" sz="2400" b="1" i="1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sz="24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sz="24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𝒗𝒂𝒑</m:t>
                        </m:r>
                      </m:sub>
                    </m:sSub>
                  </m:oMath>
                </a14:m>
                <a:r>
                  <a:rPr lang="en-US" sz="2400" dirty="0"/>
                  <a:t> are </a:t>
                </a:r>
                <a:r>
                  <a:rPr lang="en-US" sz="2400" i="1" dirty="0"/>
                  <a:t>not</a:t>
                </a:r>
                <a:r>
                  <a:rPr lang="en-US" sz="2400" dirty="0"/>
                  <a:t> at constant along this curve, so it can’t come out of the integral like before!</a:t>
                </a:r>
              </a:p>
            </p:txBody>
          </p:sp>
        </mc:Choice>
        <mc:Fallback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C3C8ABB6-B1AB-F144-A138-B03D987BCA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552" y="3584663"/>
                <a:ext cx="12017448" cy="1502399"/>
              </a:xfrm>
              <a:prstGeom prst="rect">
                <a:avLst/>
              </a:prstGeom>
              <a:blipFill>
                <a:blip r:embed="rId2"/>
                <a:stretch>
                  <a:fillRect l="-738" b="-8403"/>
                </a:stretch>
              </a:blipFill>
              <a:ln w="254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CEBBD42D-8977-9242-B057-68E86B95597A}"/>
              </a:ext>
            </a:extLst>
          </p:cNvPr>
          <p:cNvSpPr txBox="1"/>
          <p:nvPr/>
        </p:nvSpPr>
        <p:spPr>
          <a:xfrm>
            <a:off x="0" y="10098"/>
            <a:ext cx="88622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Liquid/vapor phase boundary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44DE3ED-0D6F-FF46-9C91-330C917153AE}"/>
              </a:ext>
            </a:extLst>
          </p:cNvPr>
          <p:cNvGrpSpPr/>
          <p:nvPr/>
        </p:nvGrpSpPr>
        <p:grpSpPr>
          <a:xfrm>
            <a:off x="4434291" y="326556"/>
            <a:ext cx="3148181" cy="2988982"/>
            <a:chOff x="4340507" y="334714"/>
            <a:chExt cx="3148181" cy="2988982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99C5B12E-2DBF-8548-851C-62A8208A1DC4}"/>
                </a:ext>
              </a:extLst>
            </p:cNvPr>
            <p:cNvGrpSpPr/>
            <p:nvPr/>
          </p:nvGrpSpPr>
          <p:grpSpPr>
            <a:xfrm>
              <a:off x="4340507" y="334714"/>
              <a:ext cx="3148181" cy="2988982"/>
              <a:chOff x="223734" y="1499666"/>
              <a:chExt cx="3074185" cy="3352100"/>
            </a:xfrm>
          </p:grpSpPr>
          <p:pic>
            <p:nvPicPr>
              <p:cNvPr id="18" name="Picture 2" descr="Image result for phase diagrams">
                <a:extLst>
                  <a:ext uri="{FF2B5EF4-FFF2-40B4-BE49-F238E27FC236}">
                    <a16:creationId xmlns:a16="http://schemas.microsoft.com/office/drawing/2014/main" id="{F996AC49-6171-304E-9304-429F5563E1A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773" b="5795"/>
              <a:stretch/>
            </p:blipFill>
            <p:spPr bwMode="auto">
              <a:xfrm>
                <a:off x="406438" y="1828307"/>
                <a:ext cx="2891481" cy="263248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9D850A94-338F-3645-ADC0-1D996588AB70}"/>
                  </a:ext>
                </a:extLst>
              </p:cNvPr>
              <p:cNvSpPr/>
              <p:nvPr/>
            </p:nvSpPr>
            <p:spPr>
              <a:xfrm>
                <a:off x="223734" y="1499666"/>
                <a:ext cx="3433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/>
                  <a:t>P</a:t>
                </a:r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7BEC9A5D-C18E-BE41-8F1F-665AB46D7106}"/>
                  </a:ext>
                </a:extLst>
              </p:cNvPr>
              <p:cNvSpPr/>
              <p:nvPr/>
            </p:nvSpPr>
            <p:spPr>
              <a:xfrm>
                <a:off x="2347899" y="4390101"/>
                <a:ext cx="33534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/>
                  <a:t>T</a:t>
                </a:r>
              </a:p>
            </p:txBody>
          </p:sp>
        </p:grp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8386FC48-9757-8040-BB9C-68EA84EFC38D}"/>
                </a:ext>
              </a:extLst>
            </p:cNvPr>
            <p:cNvSpPr/>
            <p:nvPr/>
          </p:nvSpPr>
          <p:spPr>
            <a:xfrm>
              <a:off x="5519986" y="1438057"/>
              <a:ext cx="1589334" cy="1100671"/>
            </a:xfrm>
            <a:custGeom>
              <a:avLst/>
              <a:gdLst>
                <a:gd name="connsiteX0" fmla="*/ 0 w 1823428"/>
                <a:gd name="connsiteY0" fmla="*/ 1241951 h 1241951"/>
                <a:gd name="connsiteX1" fmla="*/ 353961 w 1823428"/>
                <a:gd name="connsiteY1" fmla="*/ 1153461 h 1241951"/>
                <a:gd name="connsiteX2" fmla="*/ 693174 w 1823428"/>
                <a:gd name="connsiteY2" fmla="*/ 1064970 h 1241951"/>
                <a:gd name="connsiteX3" fmla="*/ 988142 w 1823428"/>
                <a:gd name="connsiteY3" fmla="*/ 917486 h 1241951"/>
                <a:gd name="connsiteX4" fmla="*/ 1283110 w 1823428"/>
                <a:gd name="connsiteY4" fmla="*/ 725757 h 1241951"/>
                <a:gd name="connsiteX5" fmla="*/ 1548581 w 1823428"/>
                <a:gd name="connsiteY5" fmla="*/ 460286 h 1241951"/>
                <a:gd name="connsiteX6" fmla="*/ 1799303 w 1823428"/>
                <a:gd name="connsiteY6" fmla="*/ 32583 h 1241951"/>
                <a:gd name="connsiteX7" fmla="*/ 1799303 w 1823428"/>
                <a:gd name="connsiteY7" fmla="*/ 62080 h 1241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23428" h="1241951">
                  <a:moveTo>
                    <a:pt x="0" y="1241951"/>
                  </a:moveTo>
                  <a:lnTo>
                    <a:pt x="353961" y="1153461"/>
                  </a:lnTo>
                  <a:cubicBezTo>
                    <a:pt x="469490" y="1123964"/>
                    <a:pt x="587477" y="1104299"/>
                    <a:pt x="693174" y="1064970"/>
                  </a:cubicBezTo>
                  <a:cubicBezTo>
                    <a:pt x="798871" y="1025641"/>
                    <a:pt x="889819" y="974021"/>
                    <a:pt x="988142" y="917486"/>
                  </a:cubicBezTo>
                  <a:cubicBezTo>
                    <a:pt x="1086465" y="860950"/>
                    <a:pt x="1189704" y="801957"/>
                    <a:pt x="1283110" y="725757"/>
                  </a:cubicBezTo>
                  <a:cubicBezTo>
                    <a:pt x="1376517" y="649557"/>
                    <a:pt x="1462549" y="575815"/>
                    <a:pt x="1548581" y="460286"/>
                  </a:cubicBezTo>
                  <a:cubicBezTo>
                    <a:pt x="1634613" y="344757"/>
                    <a:pt x="1757516" y="98951"/>
                    <a:pt x="1799303" y="32583"/>
                  </a:cubicBezTo>
                  <a:cubicBezTo>
                    <a:pt x="1841090" y="-33785"/>
                    <a:pt x="1820196" y="14147"/>
                    <a:pt x="1799303" y="62080"/>
                  </a:cubicBezTo>
                </a:path>
              </a:pathLst>
            </a:custGeom>
            <a:noFill/>
            <a:ln w="1016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B5459837-B665-164F-B716-9D45B372D30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23982" y="1245504"/>
              <a:ext cx="300338" cy="510811"/>
            </a:xfrm>
            <a:prstGeom prst="straightConnector1">
              <a:avLst/>
            </a:prstGeom>
            <a:ln w="1016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405542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CB63A21-7279-9D42-8077-C7DDE7E0E8D4}"/>
                  </a:ext>
                </a:extLst>
              </p:cNvPr>
              <p:cNvSpPr txBox="1"/>
              <p:nvPr/>
            </p:nvSpPr>
            <p:spPr>
              <a:xfrm>
                <a:off x="50623" y="25523"/>
                <a:ext cx="8768912" cy="4947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What to do about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𝒗𝒂𝒑</m:t>
                        </m:r>
                      </m:sub>
                    </m:sSub>
                  </m:oMath>
                </a14:m>
                <a:r>
                  <a:rPr lang="en-US" sz="2400" b="1" dirty="0"/>
                  <a:t> along a liquid-vapor phase boundary …</a:t>
                </a: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CB63A21-7279-9D42-8077-C7DDE7E0E8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23" y="25523"/>
                <a:ext cx="8768912" cy="494751"/>
              </a:xfrm>
              <a:prstGeom prst="rect">
                <a:avLst/>
              </a:prstGeom>
              <a:blipFill>
                <a:blip r:embed="rId2"/>
                <a:stretch>
                  <a:fillRect l="-1012" t="-5000" b="-2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ctangle 16">
            <a:extLst>
              <a:ext uri="{FF2B5EF4-FFF2-40B4-BE49-F238E27FC236}">
                <a16:creationId xmlns:a16="http://schemas.microsoft.com/office/drawing/2014/main" id="{B6FC34C6-721C-4D4D-A442-6FFD024C4D47}"/>
              </a:ext>
            </a:extLst>
          </p:cNvPr>
          <p:cNvSpPr/>
          <p:nvPr/>
        </p:nvSpPr>
        <p:spPr>
          <a:xfrm>
            <a:off x="50623" y="738524"/>
            <a:ext cx="8175648" cy="830997"/>
          </a:xfrm>
          <a:prstGeom prst="rect">
            <a:avLst/>
          </a:prstGeom>
          <a:ln w="25400">
            <a:noFill/>
          </a:ln>
        </p:spPr>
        <p:txBody>
          <a:bodyPr wrap="square">
            <a:spAutoFit/>
          </a:bodyPr>
          <a:lstStyle/>
          <a:p>
            <a:r>
              <a:rPr lang="en-US" sz="2400" dirty="0">
                <a:ea typeface="Cambria Math" panose="02040503050406030204" pitchFamily="18" charset="0"/>
              </a:rPr>
              <a:t> </a:t>
            </a:r>
            <a:endParaRPr lang="en-US" sz="2400" dirty="0"/>
          </a:p>
          <a:p>
            <a:endParaRPr lang="en-US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F2D93F2F-525F-434F-9EA5-E3EA808524FB}"/>
                  </a:ext>
                </a:extLst>
              </p:cNvPr>
              <p:cNvSpPr/>
              <p:nvPr/>
            </p:nvSpPr>
            <p:spPr>
              <a:xfrm>
                <a:off x="97658" y="1026050"/>
                <a:ext cx="12043719" cy="368940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Well, we </a:t>
                </a:r>
                <a:r>
                  <a:rPr lang="en-US" sz="2400" i="1" dirty="0"/>
                  <a:t>could</a:t>
                </a:r>
                <a:r>
                  <a:rPr lang="en-US" sz="2400" dirty="0"/>
                  <a:t> use </a:t>
                </a:r>
                <a14:m>
                  <m:oMath xmlns:m="http://schemas.openxmlformats.org/officeDocument/2006/math">
                    <m:nary>
                      <m:naryPr>
                        <m:ctrlP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sSup>
                          <m:sSupPr>
                            <m:ctrlP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23"/>
                              </m:rP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e>
                          <m:sup>
                            <m:r>
                              <m:rPr>
                                <m:brk m:alnAt="23"/>
                              </m:rP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𝑜</m:t>
                            </m:r>
                          </m:sup>
                        </m:sSup>
                      </m:sub>
                      <m:sup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∆</m:t>
                            </m:r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sub>
                        </m:sSub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𝑑𝑇</m:t>
                        </m:r>
                      </m:e>
                    </m:nary>
                  </m:oMath>
                </a14:m>
                <a:r>
                  <a:rPr lang="en-US" sz="2400" dirty="0"/>
                  <a:t>, plug in the temperature dependence of the heat capacities, etc., as we did before. That sounds like a </a:t>
                </a:r>
                <a:r>
                  <a:rPr lang="en-US" sz="2400" dirty="0" err="1"/>
                  <a:t>sympy</a:t>
                </a:r>
                <a:r>
                  <a:rPr lang="en-US" sz="2400" dirty="0"/>
                  <a:t> problem.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Alternatively, we could </a:t>
                </a:r>
                <a:r>
                  <a:rPr lang="en-US" sz="2400" b="1" dirty="0"/>
                  <a:t>ignore the temperature dependence of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𝒗𝒂𝒑</m:t>
                        </m:r>
                      </m:sub>
                    </m:sSub>
                  </m:oMath>
                </a14:m>
                <a:r>
                  <a:rPr lang="en-US" sz="2400" dirty="0"/>
                  <a:t>. We still have </a:t>
                </a:r>
              </a:p>
              <a:p>
                <a:endParaRPr lang="en-US" sz="2400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𝒅𝑷</m:t>
                      </m:r>
                      <m:r>
                        <a:rPr lang="en-US" sz="2400" b="1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sSub>
                            <m:sSubPr>
                              <m:ctrlPr>
                                <a:rPr lang="en-US" sz="24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𝑯</m:t>
                              </m:r>
                            </m:e>
                            <m:sub>
                              <m:r>
                                <a:rPr lang="en-US" sz="24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𝒗𝒂𝒑</m:t>
                              </m:r>
                            </m:sub>
                          </m:sSub>
                        </m:num>
                        <m:den>
                          <m: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𝑻</m:t>
                          </m:r>
                          <m: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sSub>
                            <m:sSubPr>
                              <m:ctrlPr>
                                <a:rPr lang="en-US" sz="24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𝑽</m:t>
                              </m:r>
                            </m:e>
                            <m:sub>
                              <m:r>
                                <a:rPr lang="en-US" sz="24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𝒗𝒂𝒑</m:t>
                              </m:r>
                            </m:sub>
                          </m:sSub>
                        </m:den>
                      </m:f>
                      <m:r>
                        <a:rPr lang="en-US" sz="2400" b="1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𝒅𝑻</m:t>
                      </m:r>
                    </m:oMath>
                  </m:oMathPara>
                </a14:m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dirty="0"/>
                  <a:t>but at least now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𝒗𝒂𝒑</m:t>
                        </m:r>
                      </m:sub>
                    </m:sSub>
                  </m:oMath>
                </a14:m>
                <a:r>
                  <a:rPr lang="en-US" sz="2400" dirty="0"/>
                  <a:t> could be considered a constant when we go to integrate over </a:t>
                </a:r>
                <a14:m>
                  <m:oMath xmlns:m="http://schemas.openxmlformats.org/officeDocument/2006/math">
                    <m:r>
                      <a:rPr lang="en-US" sz="2400" b="1" i="1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𝑷</m:t>
                    </m:r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𝑻</m:t>
                    </m:r>
                  </m:oMath>
                </a14:m>
                <a:r>
                  <a:rPr lang="en-US" sz="2400" dirty="0"/>
                  <a:t>. </a:t>
                </a:r>
              </a:p>
            </p:txBody>
          </p:sp>
        </mc:Choice>
        <mc:Fallback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F2D93F2F-525F-434F-9EA5-E3EA808524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658" y="1026050"/>
                <a:ext cx="12043719" cy="3689408"/>
              </a:xfrm>
              <a:prstGeom prst="rect">
                <a:avLst/>
              </a:prstGeom>
              <a:blipFill>
                <a:blip r:embed="rId3"/>
                <a:stretch>
                  <a:fillRect l="-737" t="-17808" r="-526" b="-20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852409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CB63A21-7279-9D42-8077-C7DDE7E0E8D4}"/>
                  </a:ext>
                </a:extLst>
              </p:cNvPr>
              <p:cNvSpPr txBox="1"/>
              <p:nvPr/>
            </p:nvSpPr>
            <p:spPr>
              <a:xfrm>
                <a:off x="50623" y="25523"/>
                <a:ext cx="8768912" cy="4947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What to do about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𝒗𝒂𝒑</m:t>
                        </m:r>
                      </m:sub>
                    </m:sSub>
                  </m:oMath>
                </a14:m>
                <a:r>
                  <a:rPr lang="en-US" sz="2400" b="1" dirty="0"/>
                  <a:t> along a liquid-vapor phase boundary …</a:t>
                </a: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CB63A21-7279-9D42-8077-C7DDE7E0E8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23" y="25523"/>
                <a:ext cx="8768912" cy="494751"/>
              </a:xfrm>
              <a:prstGeom prst="rect">
                <a:avLst/>
              </a:prstGeom>
              <a:blipFill>
                <a:blip r:embed="rId2"/>
                <a:stretch>
                  <a:fillRect l="-1012" t="-5000" b="-2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ctangle 16">
            <a:extLst>
              <a:ext uri="{FF2B5EF4-FFF2-40B4-BE49-F238E27FC236}">
                <a16:creationId xmlns:a16="http://schemas.microsoft.com/office/drawing/2014/main" id="{B6FC34C6-721C-4D4D-A442-6FFD024C4D47}"/>
              </a:ext>
            </a:extLst>
          </p:cNvPr>
          <p:cNvSpPr/>
          <p:nvPr/>
        </p:nvSpPr>
        <p:spPr>
          <a:xfrm>
            <a:off x="50623" y="738524"/>
            <a:ext cx="8175648" cy="830997"/>
          </a:xfrm>
          <a:prstGeom prst="rect">
            <a:avLst/>
          </a:prstGeom>
          <a:ln w="25400">
            <a:noFill/>
          </a:ln>
        </p:spPr>
        <p:txBody>
          <a:bodyPr wrap="square">
            <a:spAutoFit/>
          </a:bodyPr>
          <a:lstStyle/>
          <a:p>
            <a:r>
              <a:rPr lang="en-US" sz="2400" dirty="0">
                <a:ea typeface="Cambria Math" panose="02040503050406030204" pitchFamily="18" charset="0"/>
              </a:rPr>
              <a:t> </a:t>
            </a:r>
            <a:endParaRPr lang="en-US" sz="2400" dirty="0"/>
          </a:p>
          <a:p>
            <a:endParaRPr lang="en-US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E513A76-29DE-494A-98CE-2451AC120B19}"/>
                  </a:ext>
                </a:extLst>
              </p:cNvPr>
              <p:cNvSpPr txBox="1"/>
              <p:nvPr/>
            </p:nvSpPr>
            <p:spPr>
              <a:xfrm>
                <a:off x="50624" y="455609"/>
                <a:ext cx="11997214" cy="58590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We can make two approximations to simplify this</a:t>
                </a:r>
              </a:p>
              <a:p>
                <a:endParaRPr lang="en-US" sz="2400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/>
                  <a:t>Since the volume of a gas is much greater than liquid or solid, we can get away with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𝑣𝑎𝑝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𝑔𝑎𝑠</m:t>
                        </m:r>
                      </m:sub>
                    </m:sSub>
                    <m:r>
                      <a:rPr lang="en-US" sz="24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𝑙𝑖𝑞</m:t>
                        </m:r>
                      </m:sub>
                    </m:sSub>
                    <m:r>
                      <a:rPr lang="en-US" sz="24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𝑔𝑎𝑠</m:t>
                        </m:r>
                      </m:sub>
                    </m:sSub>
                  </m:oMath>
                </a14:m>
                <a:r>
                  <a:rPr lang="en-US" sz="2400" dirty="0"/>
                  <a:t>.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/>
                  <a:t> With the ideal gas law, this translates to </a:t>
                </a:r>
                <a14:m>
                  <m:oMath xmlns:m="http://schemas.openxmlformats.org/officeDocument/2006/math">
                    <m:r>
                      <a:rPr lang="en-US" sz="2400" b="1" i="1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sz="24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US" sz="24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𝒗𝒂𝒑</m:t>
                        </m:r>
                      </m:sub>
                    </m:sSub>
                    <m:r>
                      <a:rPr lang="en-US" sz="2400" b="1" i="1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f>
                      <m:fPr>
                        <m:ctrlPr>
                          <a:rPr lang="en-US" sz="24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𝒏𝑹𝑻</m:t>
                        </m:r>
                      </m:num>
                      <m:den>
                        <m:r>
                          <a:rPr lang="en-US" sz="24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</m:den>
                    </m:f>
                  </m:oMath>
                </a14:m>
                <a:r>
                  <a:rPr lang="en-US" sz="2400" dirty="0">
                    <a:solidFill>
                      <a:srgbClr val="00B050"/>
                    </a:solidFill>
                  </a:rPr>
                  <a:t> 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If we substitute </a:t>
                </a:r>
                <a14:m>
                  <m:oMath xmlns:m="http://schemas.openxmlformats.org/officeDocument/2006/math">
                    <m:r>
                      <a:rPr lang="en-US" sz="2400" b="1" i="1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sz="24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US" sz="24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𝒗𝒂𝒑</m:t>
                        </m:r>
                      </m:sub>
                    </m:sSub>
                    <m:r>
                      <a:rPr lang="en-US" sz="2400" b="1" i="1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f>
                      <m:fPr>
                        <m:ctrlPr>
                          <a:rPr lang="en-US" sz="24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𝒏𝑹𝑻</m:t>
                        </m:r>
                      </m:num>
                      <m:den>
                        <m:r>
                          <a:rPr lang="en-US" sz="24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</m:den>
                    </m:f>
                  </m:oMath>
                </a14:m>
                <a:r>
                  <a:rPr lang="en-US" sz="2400" dirty="0"/>
                  <a:t> into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𝑑𝑃</m:t>
                    </m:r>
                    <m:r>
                      <a:rPr lang="en-US" sz="24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𝑣𝑎𝑝</m:t>
                            </m:r>
                          </m:sub>
                        </m:sSub>
                      </m:num>
                      <m:den>
                        <m:r>
                          <a:rPr lang="en-US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  <m:r>
                          <a:rPr lang="en-US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𝑣𝑎𝑝</m:t>
                            </m:r>
                          </m:sub>
                        </m:sSub>
                      </m:den>
                    </m:f>
                    <m:r>
                      <a:rPr lang="en-US" sz="24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𝑑𝑇</m:t>
                    </m:r>
                  </m:oMath>
                </a14:m>
                <a:r>
                  <a:rPr lang="en-US" sz="2400" dirty="0"/>
                  <a:t>, we get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𝑑𝑃</m:t>
                    </m:r>
                    <m:r>
                      <a:rPr lang="en-US" sz="24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  <m:r>
                          <a:rPr lang="en-US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× ∆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𝑣𝑎𝑝</m:t>
                            </m:r>
                          </m:sub>
                        </m:sSub>
                      </m:num>
                      <m:den>
                        <m:r>
                          <a:rPr lang="en-US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𝑛𝑅</m:t>
                        </m:r>
                        <m:sSup>
                          <m:sSupPr>
                            <m:ctrlPr>
                              <a:rPr lang="en-US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e>
                          <m:sup>
                            <m:r>
                              <a:rPr lang="en-US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4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𝑑𝑇</m:t>
                    </m:r>
                  </m:oMath>
                </a14:m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dirty="0"/>
                  <a:t>This can also be solved (integrated), if you use a separation of variables method:</a:t>
                </a:r>
              </a:p>
              <a:p>
                <a:endParaRPr 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24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23"/>
                                </m:rPr>
                                <a:rPr lang="en-US" sz="24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𝑷</m:t>
                              </m:r>
                            </m:e>
                            <m:sub>
                              <m:r>
                                <m:rPr>
                                  <m:brk m:alnAt="23"/>
                                </m:rPr>
                                <a:rPr lang="en-US" sz="24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sub>
                        <m:sup>
                          <m: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𝑷</m:t>
                          </m:r>
                        </m:sup>
                        <m:e>
                          <m:f>
                            <m:fPr>
                              <m:ctrlPr>
                                <a:rPr lang="en-US" sz="24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𝒅𝑷</m:t>
                              </m:r>
                            </m:num>
                            <m:den>
                              <m:r>
                                <a:rPr lang="en-US" sz="24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𝑷</m:t>
                              </m:r>
                            </m:den>
                          </m:f>
                        </m:e>
                      </m:nary>
                      <m:r>
                        <a:rPr lang="en-US" sz="2400" b="1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24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23"/>
                                </m:rPr>
                                <a:rPr lang="en-US" sz="24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𝑻</m:t>
                              </m:r>
                            </m:e>
                            <m:sub>
                              <m:r>
                                <m:rPr>
                                  <m:brk m:alnAt="23"/>
                                </m:rPr>
                                <a:rPr lang="en-US" sz="24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sub>
                        <m:sup>
                          <m: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𝑻</m:t>
                          </m:r>
                        </m:sup>
                        <m:e>
                          <m:f>
                            <m:fPr>
                              <m:ctrlPr>
                                <a:rPr lang="en-US" sz="24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sSub>
                                <m:sSubPr>
                                  <m:ctrlPr>
                                    <a:rPr lang="en-US" sz="24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𝑯</m:t>
                                  </m:r>
                                </m:e>
                                <m:sub>
                                  <m:r>
                                    <a:rPr lang="en-US" sz="24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𝒗𝒂𝒑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24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𝒏𝑹</m:t>
                              </m:r>
                              <m:sSup>
                                <m:sSupPr>
                                  <m:ctrlPr>
                                    <a:rPr lang="en-US" sz="24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𝑻</m:t>
                                  </m:r>
                                </m:e>
                                <m:sup>
                                  <m:r>
                                    <a:rPr lang="en-US" sz="24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𝒅𝑻</m:t>
                          </m:r>
                        </m:e>
                      </m:nary>
                    </m:oMath>
                  </m:oMathPara>
                </a14:m>
                <a:endParaRPr lang="en-US" sz="2400" b="1" dirty="0">
                  <a:solidFill>
                    <a:srgbClr val="00B050"/>
                  </a:solidFill>
                </a:endParaRPr>
              </a:p>
              <a:p>
                <a:endParaRPr lang="en-US" sz="2400" dirty="0">
                  <a:solidFill>
                    <a:srgbClr val="00B050"/>
                  </a:solidFill>
                </a:endParaRPr>
              </a:p>
              <a:p>
                <a:r>
                  <a:rPr lang="en-US" sz="2400" dirty="0"/>
                  <a:t>This gives us the </a:t>
                </a:r>
                <a:r>
                  <a:rPr lang="en-US" sz="2400" b="1" dirty="0"/>
                  <a:t>Clausius-Clapeyron equation for the liquid-vapor phase boundary</a:t>
                </a:r>
                <a:r>
                  <a:rPr lang="en-US" sz="2400" dirty="0"/>
                  <a:t>.</a:t>
                </a:r>
                <a:r>
                  <a:rPr lang="en-US" sz="2400" dirty="0">
                    <a:solidFill>
                      <a:srgbClr val="00B050"/>
                    </a:solidFill>
                  </a:rPr>
                  <a:t> </a:t>
                </a:r>
                <a:endParaRPr lang="en-US" sz="2400" dirty="0"/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E513A76-29DE-494A-98CE-2451AC120B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24" y="455609"/>
                <a:ext cx="11997214" cy="5859040"/>
              </a:xfrm>
              <a:prstGeom prst="rect">
                <a:avLst/>
              </a:prstGeom>
              <a:blipFill>
                <a:blip r:embed="rId3"/>
                <a:stretch>
                  <a:fillRect l="-740" t="-866" b="-235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705728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3C8ABB6-B1AB-F144-A138-B03D987BCA52}"/>
              </a:ext>
            </a:extLst>
          </p:cNvPr>
          <p:cNvSpPr/>
          <p:nvPr/>
        </p:nvSpPr>
        <p:spPr>
          <a:xfrm>
            <a:off x="174552" y="3584663"/>
            <a:ext cx="12017448" cy="461665"/>
          </a:xfrm>
          <a:prstGeom prst="rect">
            <a:avLst/>
          </a:prstGeom>
          <a:ln w="25400">
            <a:noFill/>
          </a:ln>
        </p:spPr>
        <p:txBody>
          <a:bodyPr wrap="square">
            <a:spAutoFit/>
          </a:bodyPr>
          <a:lstStyle/>
          <a:p>
            <a:r>
              <a:rPr lang="en-US" sz="2400" dirty="0"/>
              <a:t>For the solid/vapor boundary, all the same considerations apply as to liquid/vapor, so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BBD42D-8977-9242-B057-68E86B95597A}"/>
              </a:ext>
            </a:extLst>
          </p:cNvPr>
          <p:cNvSpPr txBox="1"/>
          <p:nvPr/>
        </p:nvSpPr>
        <p:spPr>
          <a:xfrm>
            <a:off x="0" y="10098"/>
            <a:ext cx="88622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Solid/vapor phase boundary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9C5B12E-2DBF-8548-851C-62A8208A1DC4}"/>
              </a:ext>
            </a:extLst>
          </p:cNvPr>
          <p:cNvGrpSpPr/>
          <p:nvPr/>
        </p:nvGrpSpPr>
        <p:grpSpPr>
          <a:xfrm>
            <a:off x="4521909" y="284355"/>
            <a:ext cx="3148181" cy="2988982"/>
            <a:chOff x="223734" y="1499666"/>
            <a:chExt cx="3074185" cy="3352100"/>
          </a:xfrm>
        </p:grpSpPr>
        <p:pic>
          <p:nvPicPr>
            <p:cNvPr id="18" name="Picture 2" descr="Image result for phase diagrams">
              <a:extLst>
                <a:ext uri="{FF2B5EF4-FFF2-40B4-BE49-F238E27FC236}">
                  <a16:creationId xmlns:a16="http://schemas.microsoft.com/office/drawing/2014/main" id="{F996AC49-6171-304E-9304-429F5563E1A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773" b="5795"/>
            <a:stretch/>
          </p:blipFill>
          <p:spPr bwMode="auto">
            <a:xfrm>
              <a:off x="406438" y="1828307"/>
              <a:ext cx="2891481" cy="26324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D850A94-338F-3645-ADC0-1D996588AB70}"/>
                </a:ext>
              </a:extLst>
            </p:cNvPr>
            <p:cNvSpPr/>
            <p:nvPr/>
          </p:nvSpPr>
          <p:spPr>
            <a:xfrm>
              <a:off x="223734" y="1499666"/>
              <a:ext cx="343364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/>
                <a:t>P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7BEC9A5D-C18E-BE41-8F1F-665AB46D7106}"/>
                </a:ext>
              </a:extLst>
            </p:cNvPr>
            <p:cNvSpPr/>
            <p:nvPr/>
          </p:nvSpPr>
          <p:spPr>
            <a:xfrm>
              <a:off x="2347899" y="4390101"/>
              <a:ext cx="335348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/>
                <a:t>T</a:t>
              </a:r>
            </a:p>
          </p:txBody>
        </p:sp>
      </p:grpSp>
      <p:sp>
        <p:nvSpPr>
          <p:cNvPr id="11" name="Freeform 10">
            <a:extLst>
              <a:ext uri="{FF2B5EF4-FFF2-40B4-BE49-F238E27FC236}">
                <a16:creationId xmlns:a16="http://schemas.microsoft.com/office/drawing/2014/main" id="{A2E6E1AC-A425-2848-91B2-F34DE88B7239}"/>
              </a:ext>
            </a:extLst>
          </p:cNvPr>
          <p:cNvSpPr/>
          <p:nvPr/>
        </p:nvSpPr>
        <p:spPr>
          <a:xfrm>
            <a:off x="4735772" y="2530570"/>
            <a:ext cx="864361" cy="357123"/>
          </a:xfrm>
          <a:custGeom>
            <a:avLst/>
            <a:gdLst>
              <a:gd name="connsiteX0" fmla="*/ 0 w 991673"/>
              <a:gd name="connsiteY0" fmla="*/ 399245 h 402963"/>
              <a:gd name="connsiteX1" fmla="*/ 218941 w 991673"/>
              <a:gd name="connsiteY1" fmla="*/ 399245 h 402963"/>
              <a:gd name="connsiteX2" fmla="*/ 360609 w 991673"/>
              <a:gd name="connsiteY2" fmla="*/ 360608 h 402963"/>
              <a:gd name="connsiteX3" fmla="*/ 579550 w 991673"/>
              <a:gd name="connsiteY3" fmla="*/ 283335 h 402963"/>
              <a:gd name="connsiteX4" fmla="*/ 721217 w 991673"/>
              <a:gd name="connsiteY4" fmla="*/ 218941 h 402963"/>
              <a:gd name="connsiteX5" fmla="*/ 875764 w 991673"/>
              <a:gd name="connsiteY5" fmla="*/ 103031 h 402963"/>
              <a:gd name="connsiteX6" fmla="*/ 991673 w 991673"/>
              <a:gd name="connsiteY6" fmla="*/ 0 h 402963"/>
              <a:gd name="connsiteX7" fmla="*/ 991673 w 991673"/>
              <a:gd name="connsiteY7" fmla="*/ 0 h 402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91673" h="402963">
                <a:moveTo>
                  <a:pt x="0" y="399245"/>
                </a:moveTo>
                <a:cubicBezTo>
                  <a:pt x="79419" y="402465"/>
                  <a:pt x="158839" y="405685"/>
                  <a:pt x="218941" y="399245"/>
                </a:cubicBezTo>
                <a:cubicBezTo>
                  <a:pt x="279043" y="392805"/>
                  <a:pt x="300508" y="379926"/>
                  <a:pt x="360609" y="360608"/>
                </a:cubicBezTo>
                <a:cubicBezTo>
                  <a:pt x="420711" y="341290"/>
                  <a:pt x="519449" y="306946"/>
                  <a:pt x="579550" y="283335"/>
                </a:cubicBezTo>
                <a:cubicBezTo>
                  <a:pt x="639651" y="259724"/>
                  <a:pt x="671848" y="248992"/>
                  <a:pt x="721217" y="218941"/>
                </a:cubicBezTo>
                <a:cubicBezTo>
                  <a:pt x="770586" y="188890"/>
                  <a:pt x="830688" y="139521"/>
                  <a:pt x="875764" y="103031"/>
                </a:cubicBezTo>
                <a:cubicBezTo>
                  <a:pt x="920840" y="66541"/>
                  <a:pt x="991673" y="0"/>
                  <a:pt x="991673" y="0"/>
                </a:cubicBezTo>
                <a:lnTo>
                  <a:pt x="991673" y="0"/>
                </a:lnTo>
              </a:path>
            </a:pathLst>
          </a:custGeom>
          <a:noFill/>
          <a:ln w="101600">
            <a:solidFill>
              <a:schemeClr val="accent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B05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AE274C4-B425-8F4F-B334-413340B15215}"/>
                  </a:ext>
                </a:extLst>
              </p:cNvPr>
              <p:cNvSpPr txBox="1"/>
              <p:nvPr/>
            </p:nvSpPr>
            <p:spPr>
              <a:xfrm>
                <a:off x="2526390" y="4128167"/>
                <a:ext cx="6147486" cy="24454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sz="2400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2400" b="1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23"/>
                                </m:rPr>
                                <a:rPr lang="en-US" sz="2400" b="1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𝑷</m:t>
                              </m:r>
                            </m:e>
                            <m:sub>
                              <m:r>
                                <m:rPr>
                                  <m:brk m:alnAt="23"/>
                                </m:rPr>
                                <a:rPr lang="en-US" sz="2400" b="1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sub>
                        <m:sup>
                          <m:r>
                            <a:rPr lang="en-US" sz="2400" b="1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𝑷</m:t>
                          </m:r>
                        </m:sup>
                        <m:e>
                          <m:f>
                            <m:fPr>
                              <m:ctrlPr>
                                <a:rPr lang="en-US" sz="2400" b="1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1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𝒅𝑷</m:t>
                              </m:r>
                            </m:num>
                            <m:den>
                              <m:r>
                                <a:rPr lang="en-US" sz="2400" b="1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𝑷</m:t>
                              </m:r>
                            </m:den>
                          </m:f>
                        </m:e>
                      </m:nary>
                      <m:r>
                        <a:rPr lang="en-US" sz="2400" b="1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sz="2400" b="1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2400" b="1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23"/>
                                </m:rPr>
                                <a:rPr lang="en-US" sz="2400" b="1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𝑻</m:t>
                              </m:r>
                            </m:e>
                            <m:sub>
                              <m:r>
                                <m:rPr>
                                  <m:brk m:alnAt="23"/>
                                </m:rPr>
                                <a:rPr lang="en-US" sz="2400" b="1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sub>
                        <m:sup>
                          <m:r>
                            <a:rPr lang="en-US" sz="2400" b="1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𝑻</m:t>
                          </m:r>
                        </m:sup>
                        <m:e>
                          <m:f>
                            <m:fPr>
                              <m:ctrlPr>
                                <a:rPr lang="en-US" sz="2400" b="1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1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sSub>
                                <m:sSubPr>
                                  <m:ctrlPr>
                                    <a:rPr lang="en-US" sz="2400" b="1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𝑯</m:t>
                                  </m:r>
                                </m:e>
                                <m:sub>
                                  <m:r>
                                    <a:rPr lang="en-US" sz="2400" b="1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𝒔𝒖𝒃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2400" b="1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𝒏𝑹</m:t>
                              </m:r>
                              <m:sSup>
                                <m:sSupPr>
                                  <m:ctrlPr>
                                    <a:rPr lang="en-US" sz="2400" b="1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1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𝑻</m:t>
                                  </m:r>
                                </m:e>
                                <m:sup>
                                  <m:r>
                                    <a:rPr lang="en-US" sz="2400" b="1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2400" b="1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𝒅𝑻</m:t>
                          </m:r>
                        </m:e>
                      </m:nary>
                    </m:oMath>
                  </m:oMathPara>
                </a14:m>
                <a:endParaRPr lang="en-US" sz="2400" b="1" dirty="0">
                  <a:solidFill>
                    <a:schemeClr val="accent2"/>
                  </a:solidFill>
                </a:endParaRPr>
              </a:p>
              <a:p>
                <a:endParaRPr lang="en-US" sz="2400" dirty="0">
                  <a:solidFill>
                    <a:srgbClr val="00B050"/>
                  </a:solidFill>
                </a:endParaRPr>
              </a:p>
              <a:p>
                <a:r>
                  <a:rPr lang="en-US" sz="2400" dirty="0"/>
                  <a:t>This gives us the </a:t>
                </a:r>
                <a:r>
                  <a:rPr lang="en-US" sz="2400" b="1" dirty="0"/>
                  <a:t>Clausius-Clapeyron equation for the solid-vapor phase boundary</a:t>
                </a:r>
                <a:r>
                  <a:rPr lang="en-US" sz="2400" dirty="0"/>
                  <a:t>.</a:t>
                </a:r>
                <a:r>
                  <a:rPr lang="en-US" sz="2400" dirty="0">
                    <a:solidFill>
                      <a:srgbClr val="00B050"/>
                    </a:solidFill>
                  </a:rPr>
                  <a:t> </a:t>
                </a:r>
                <a:endParaRPr lang="en-US" sz="2400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AE274C4-B425-8F4F-B334-413340B152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6390" y="4128167"/>
                <a:ext cx="6147486" cy="2445478"/>
              </a:xfrm>
              <a:prstGeom prst="rect">
                <a:avLst/>
              </a:prstGeom>
              <a:blipFill>
                <a:blip r:embed="rId3"/>
                <a:stretch>
                  <a:fillRect l="-1440" t="-45361" b="-427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905558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CB63A21-7279-9D42-8077-C7DDE7E0E8D4}"/>
              </a:ext>
            </a:extLst>
          </p:cNvPr>
          <p:cNvSpPr txBox="1"/>
          <p:nvPr/>
        </p:nvSpPr>
        <p:spPr>
          <a:xfrm>
            <a:off x="50623" y="25523"/>
            <a:ext cx="87689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Our tasks: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6FC34C6-721C-4D4D-A442-6FFD024C4D47}"/>
              </a:ext>
            </a:extLst>
          </p:cNvPr>
          <p:cNvSpPr/>
          <p:nvPr/>
        </p:nvSpPr>
        <p:spPr>
          <a:xfrm>
            <a:off x="50623" y="738524"/>
            <a:ext cx="8175648" cy="830997"/>
          </a:xfrm>
          <a:prstGeom prst="rect">
            <a:avLst/>
          </a:prstGeom>
          <a:ln w="25400">
            <a:noFill/>
          </a:ln>
        </p:spPr>
        <p:txBody>
          <a:bodyPr wrap="square">
            <a:spAutoFit/>
          </a:bodyPr>
          <a:lstStyle/>
          <a:p>
            <a:r>
              <a:rPr lang="en-US" sz="2400" dirty="0">
                <a:ea typeface="Cambria Math" panose="02040503050406030204" pitchFamily="18" charset="0"/>
              </a:rPr>
              <a:t> </a:t>
            </a:r>
            <a:endParaRPr lang="en-US" sz="2400" dirty="0"/>
          </a:p>
          <a:p>
            <a:endParaRPr lang="en-US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F2D93F2F-525F-434F-9EA5-E3EA808524FB}"/>
                  </a:ext>
                </a:extLst>
              </p:cNvPr>
              <p:cNvSpPr/>
              <p:nvPr/>
            </p:nvSpPr>
            <p:spPr>
              <a:xfrm>
                <a:off x="160637" y="939114"/>
                <a:ext cx="11980739" cy="371165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 xmlns:m="http://schemas.openxmlformats.org/officeDocument/2006/math">
                    <m:nary>
                      <m:naryPr>
                        <m:ctrlPr>
                          <a:rPr lang="en-US" sz="24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sz="2400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23"/>
                              </m:rPr>
                              <a:rPr lang="en-US" sz="2400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𝑷</m:t>
                            </m:r>
                          </m:e>
                          <m:sub>
                            <m:r>
                              <m:rPr>
                                <m:brk m:alnAt="23"/>
                              </m:rPr>
                              <a:rPr lang="en-US" sz="2400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</m:sub>
                      <m:sup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𝑷</m:t>
                        </m:r>
                      </m:sup>
                      <m:e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𝒅𝑷</m:t>
                        </m:r>
                      </m:e>
                    </m:nary>
                    <m:r>
                      <a:rPr lang="en-US" sz="2400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sz="2400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23"/>
                              </m:rPr>
                              <a:rPr lang="en-US" sz="2400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𝑻</m:t>
                            </m:r>
                          </m:e>
                          <m:sub>
                            <m:r>
                              <m:rPr>
                                <m:brk m:alnAt="23"/>
                              </m:rPr>
                              <a:rPr lang="en-US" sz="2400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</m:sub>
                      <m:sup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𝑻</m:t>
                        </m:r>
                      </m:sup>
                      <m:e>
                        <m:f>
                          <m:fPr>
                            <m:ctrlPr>
                              <a:rPr lang="en-US" sz="2400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∆</m:t>
                            </m:r>
                            <m:sSub>
                              <m:sSubPr>
                                <m:ctrlPr>
                                  <a:rPr lang="en-US" sz="2400" b="1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1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𝑯</m:t>
                                </m:r>
                              </m:e>
                              <m:sub>
                                <m:r>
                                  <a:rPr lang="en-US" sz="2400" b="1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𝒇𝒖𝒔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2400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𝑻</m:t>
                            </m:r>
                            <m:r>
                              <a:rPr lang="en-US" sz="2400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∆</m:t>
                            </m:r>
                            <m:sSub>
                              <m:sSubPr>
                                <m:ctrlPr>
                                  <a:rPr lang="en-US" sz="2400" b="1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1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𝑽</m:t>
                                </m:r>
                              </m:e>
                              <m:sub>
                                <m:r>
                                  <a:rPr lang="en-US" sz="2400" b="1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𝒇𝒖𝒔</m:t>
                                </m:r>
                              </m:sub>
                            </m:sSub>
                          </m:den>
                        </m:f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𝒅𝑻</m:t>
                        </m:r>
                      </m:e>
                    </m:nary>
                  </m:oMath>
                </a14:m>
                <a:r>
                  <a:rPr lang="en-US" sz="2400" dirty="0"/>
                  <a:t> (considering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𝑓𝑢𝑠</m:t>
                        </m:r>
                      </m:sub>
                    </m:sSub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𝑓𝑢𝑠</m:t>
                        </m:r>
                      </m:sub>
                    </m:sSub>
                  </m:oMath>
                </a14:m>
                <a:r>
                  <a:rPr lang="en-US" sz="2400" dirty="0"/>
                  <a:t> to be constant) gives us the </a:t>
                </a:r>
                <a:r>
                  <a:rPr lang="en-US" sz="2400" b="1" dirty="0"/>
                  <a:t>Thomson Equation</a:t>
                </a:r>
                <a:r>
                  <a:rPr lang="en-US" sz="2400" dirty="0"/>
                  <a:t> for the </a:t>
                </a:r>
                <a:r>
                  <a:rPr lang="en-US" sz="2400" b="1" dirty="0"/>
                  <a:t>solid-liquid phase boundary</a:t>
                </a:r>
                <a:r>
                  <a:rPr lang="en-US" sz="2400" dirty="0"/>
                  <a:t>.</a:t>
                </a:r>
              </a:p>
              <a:p>
                <a:endParaRPr lang="en-US" sz="2400" dirty="0"/>
              </a:p>
              <a:p>
                <a:pPr/>
                <a14:m>
                  <m:oMath xmlns:m="http://schemas.openxmlformats.org/officeDocument/2006/math">
                    <m:nary>
                      <m:naryPr>
                        <m:ctrlPr>
                          <a:rPr lang="en-US" sz="24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sz="24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23"/>
                              </m:rPr>
                              <a:rPr lang="en-US" sz="24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𝑷</m:t>
                            </m:r>
                          </m:e>
                          <m:sub>
                            <m:r>
                              <m:rPr>
                                <m:brk m:alnAt="23"/>
                              </m:rPr>
                              <a:rPr lang="en-US" sz="24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</m:sub>
                      <m:sup>
                        <m:r>
                          <a:rPr lang="en-US" sz="24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𝑷</m:t>
                        </m:r>
                      </m:sup>
                      <m:e>
                        <m:f>
                          <m:fPr>
                            <m:ctrlPr>
                              <a:rPr lang="en-US" sz="24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𝒅𝑷</m:t>
                            </m:r>
                          </m:num>
                          <m:den>
                            <m:r>
                              <a:rPr lang="en-US" sz="24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𝑷</m:t>
                            </m:r>
                          </m:den>
                        </m:f>
                      </m:e>
                    </m:nary>
                    <m:r>
                      <a:rPr lang="en-US" sz="2400" b="1" i="1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sz="24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sz="24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23"/>
                              </m:rPr>
                              <a:rPr lang="en-US" sz="24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𝑻</m:t>
                            </m:r>
                          </m:e>
                          <m:sub>
                            <m:r>
                              <m:rPr>
                                <m:brk m:alnAt="23"/>
                              </m:rPr>
                              <a:rPr lang="en-US" sz="24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</m:sub>
                      <m:sup>
                        <m:r>
                          <a:rPr lang="en-US" sz="24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𝑻</m:t>
                        </m:r>
                      </m:sup>
                      <m:e>
                        <m:f>
                          <m:fPr>
                            <m:ctrlPr>
                              <a:rPr lang="en-US" sz="24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∆</m:t>
                            </m:r>
                            <m:sSub>
                              <m:sSubPr>
                                <m:ctrlPr>
                                  <a:rPr lang="en-US" sz="2400" b="1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1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𝑯</m:t>
                                </m:r>
                              </m:e>
                              <m:sub>
                                <m:r>
                                  <a:rPr lang="en-US" sz="2400" b="1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𝒗𝒂𝒑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24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𝒏𝑹</m:t>
                            </m:r>
                            <m:sSup>
                              <m:sSupPr>
                                <m:ctrlPr>
                                  <a:rPr lang="en-US" sz="2400" b="1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1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𝑻</m:t>
                                </m:r>
                              </m:e>
                              <m:sup>
                                <m:r>
                                  <a:rPr lang="en-US" sz="2400" b="1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𝟐</m:t>
                                </m:r>
                              </m:sup>
                            </m:sSup>
                          </m:den>
                        </m:f>
                        <m:r>
                          <a:rPr lang="en-US" sz="24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𝒅𝑻</m:t>
                        </m:r>
                      </m:e>
                    </m:nary>
                  </m:oMath>
                </a14:m>
                <a:r>
                  <a:rPr lang="en-US" sz="2400" dirty="0">
                    <a:solidFill>
                      <a:srgbClr val="00B050"/>
                    </a:solidFill>
                  </a:rPr>
                  <a:t> </a:t>
                </a:r>
                <a:r>
                  <a:rPr lang="en-US" sz="2400" dirty="0"/>
                  <a:t>(considering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𝑣𝑎𝑝</m:t>
                        </m:r>
                      </m:sub>
                    </m:sSub>
                  </m:oMath>
                </a14:m>
                <a:r>
                  <a:rPr lang="en-US" sz="2400" dirty="0"/>
                  <a:t> to be constant) gives us the </a:t>
                </a:r>
                <a:r>
                  <a:rPr lang="en-US" sz="2400" b="1" dirty="0"/>
                  <a:t>Clausius-Clapeyron equation </a:t>
                </a:r>
                <a:r>
                  <a:rPr lang="en-US" sz="2400" dirty="0"/>
                  <a:t>for the </a:t>
                </a:r>
                <a:r>
                  <a:rPr lang="en-US" sz="2400" b="1" dirty="0"/>
                  <a:t>liquid-vapor phase boundary</a:t>
                </a:r>
                <a:r>
                  <a:rPr lang="en-US" sz="2400" dirty="0"/>
                  <a:t>.</a:t>
                </a:r>
                <a:endParaRPr lang="en-US" sz="2400" dirty="0">
                  <a:solidFill>
                    <a:srgbClr val="00B050"/>
                  </a:solidFill>
                </a:endParaRPr>
              </a:p>
              <a:p>
                <a:pPr/>
                <a:endParaRPr lang="en-US" sz="2400" b="1" dirty="0">
                  <a:solidFill>
                    <a:srgbClr val="00B050"/>
                  </a:solidFill>
                </a:endParaRPr>
              </a:p>
              <a:p>
                <a:pPr/>
                <a14:m>
                  <m:oMath xmlns:m="http://schemas.openxmlformats.org/officeDocument/2006/math">
                    <m:nary>
                      <m:naryPr>
                        <m:ctrlPr>
                          <a:rPr lang="en-US" sz="2400" b="1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sz="2400" b="1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23"/>
                              </m:rPr>
                              <a:rPr lang="en-US" sz="2400" b="1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𝑷</m:t>
                            </m:r>
                          </m:e>
                          <m:sub>
                            <m:r>
                              <m:rPr>
                                <m:brk m:alnAt="23"/>
                              </m:rPr>
                              <a:rPr lang="en-US" sz="2400" b="1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</m:sub>
                      <m:sup>
                        <m:r>
                          <a:rPr lang="en-US" sz="2400" b="1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𝑷</m:t>
                        </m:r>
                      </m:sup>
                      <m:e>
                        <m:f>
                          <m:fPr>
                            <m:ctrlPr>
                              <a:rPr lang="en-US" sz="2400" b="1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1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𝒅𝑷</m:t>
                            </m:r>
                          </m:num>
                          <m:den>
                            <m:r>
                              <a:rPr lang="en-US" sz="2400" b="1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𝑷</m:t>
                            </m:r>
                          </m:den>
                        </m:f>
                      </m:e>
                    </m:nary>
                    <m:r>
                      <a:rPr lang="en-US" sz="2400" b="1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sz="2400" b="1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sz="2400" b="1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23"/>
                              </m:rPr>
                              <a:rPr lang="en-US" sz="2400" b="1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𝑻</m:t>
                            </m:r>
                          </m:e>
                          <m:sub>
                            <m:r>
                              <m:rPr>
                                <m:brk m:alnAt="23"/>
                              </m:rPr>
                              <a:rPr lang="en-US" sz="2400" b="1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</m:sub>
                      <m:sup>
                        <m:r>
                          <a:rPr lang="en-US" sz="2400" b="1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𝑻</m:t>
                        </m:r>
                      </m:sup>
                      <m:e>
                        <m:f>
                          <m:fPr>
                            <m:ctrlPr>
                              <a:rPr lang="en-US" sz="2400" b="1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1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∆</m:t>
                            </m:r>
                            <m:sSub>
                              <m:sSubPr>
                                <m:ctrlPr>
                                  <a:rPr lang="en-US" sz="2400" b="1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1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𝑯</m:t>
                                </m:r>
                              </m:e>
                              <m:sub>
                                <m:r>
                                  <a:rPr lang="en-US" sz="2400" b="1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𝒔𝒖𝒃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2400" b="1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𝒏𝑹</m:t>
                            </m:r>
                            <m:sSup>
                              <m:sSupPr>
                                <m:ctrlPr>
                                  <a:rPr lang="en-US" sz="2400" b="1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1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𝑻</m:t>
                                </m:r>
                              </m:e>
                              <m:sup>
                                <m:r>
                                  <a:rPr lang="en-US" sz="2400" b="1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𝟐</m:t>
                                </m:r>
                              </m:sup>
                            </m:sSup>
                          </m:den>
                        </m:f>
                        <m:r>
                          <a:rPr lang="en-US" sz="2400" b="1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𝒅𝑻</m:t>
                        </m:r>
                      </m:e>
                    </m:nary>
                  </m:oMath>
                </a14:m>
                <a:r>
                  <a:rPr lang="en-US" sz="2400" b="1" dirty="0"/>
                  <a:t> </a:t>
                </a:r>
                <a:r>
                  <a:rPr lang="en-US" sz="2400" dirty="0"/>
                  <a:t>(considering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𝑠𝑢𝑏</m:t>
                        </m:r>
                      </m:sub>
                    </m:sSub>
                  </m:oMath>
                </a14:m>
                <a:r>
                  <a:rPr lang="en-US" sz="2400" dirty="0"/>
                  <a:t> to be constant) gives us the </a:t>
                </a:r>
                <a:r>
                  <a:rPr lang="en-US" sz="2400" b="1" dirty="0"/>
                  <a:t>Clausius-Clapeyron equation </a:t>
                </a:r>
                <a:r>
                  <a:rPr lang="en-US" sz="2400" dirty="0"/>
                  <a:t>for the </a:t>
                </a:r>
                <a:r>
                  <a:rPr lang="en-US" sz="2400" b="1" dirty="0"/>
                  <a:t>solid-vapor phase boundary</a:t>
                </a:r>
                <a:r>
                  <a:rPr lang="en-US" sz="2400" dirty="0"/>
                  <a:t>.</a:t>
                </a:r>
                <a:endParaRPr lang="en-US" sz="2400" b="1" dirty="0"/>
              </a:p>
            </p:txBody>
          </p:sp>
        </mc:Choice>
        <mc:Fallback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F2D93F2F-525F-434F-9EA5-E3EA808524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637" y="939114"/>
                <a:ext cx="11980739" cy="3711657"/>
              </a:xfrm>
              <a:prstGeom prst="rect">
                <a:avLst/>
              </a:prstGeom>
              <a:blipFill>
                <a:blip r:embed="rId2"/>
                <a:stretch>
                  <a:fillRect l="-4762" t="-17007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174146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CB63A21-7279-9D42-8077-C7DDE7E0E8D4}"/>
              </a:ext>
            </a:extLst>
          </p:cNvPr>
          <p:cNvSpPr txBox="1"/>
          <p:nvPr/>
        </p:nvSpPr>
        <p:spPr>
          <a:xfrm>
            <a:off x="0" y="0"/>
            <a:ext cx="117722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The “Isobaric thermal expansivity”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C3C8ABB6-B1AB-F144-A138-B03D987BCA52}"/>
                  </a:ext>
                </a:extLst>
              </p:cNvPr>
              <p:cNvSpPr/>
              <p:nvPr/>
            </p:nvSpPr>
            <p:spPr>
              <a:xfrm>
                <a:off x="89648" y="436458"/>
                <a:ext cx="10381129" cy="850554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𝑷</m:t>
                          </m:r>
                        </m:sub>
                      </m:sSub>
                      <m:r>
                        <a:rPr lang="en-US" sz="2400" b="1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f>
                        <m:fPr>
                          <m:ctrlPr>
                            <a:rPr lang="en-US" sz="2400" b="1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2400" b="1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𝑽</m:t>
                          </m:r>
                        </m:den>
                      </m:f>
                      <m:sSub>
                        <m:sSubPr>
                          <m:ctrlPr>
                            <a:rPr lang="en-US" sz="2400" b="1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400" b="1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b="1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1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𝝏</m:t>
                                  </m:r>
                                  <m:r>
                                    <a:rPr lang="en-US" sz="2400" b="1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𝑽</m:t>
                                  </m:r>
                                </m:num>
                                <m:den>
                                  <m:r>
                                    <a:rPr lang="en-US" sz="2400" b="1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𝝏</m:t>
                                  </m:r>
                                  <m:r>
                                    <a:rPr lang="en-US" sz="2400" b="1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𝑻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sz="2400" b="1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𝑷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C3C8ABB6-B1AB-F144-A138-B03D987BCA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48" y="436458"/>
                <a:ext cx="10381129" cy="850554"/>
              </a:xfrm>
              <a:prstGeom prst="rect">
                <a:avLst/>
              </a:prstGeom>
              <a:blipFill>
                <a:blip r:embed="rId2"/>
                <a:stretch>
                  <a:fillRect b="-1429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6CD2CAB4-2A6F-9040-AC7D-FB7E5583349C}"/>
                  </a:ext>
                </a:extLst>
              </p:cNvPr>
              <p:cNvSpPr/>
              <p:nvPr/>
            </p:nvSpPr>
            <p:spPr>
              <a:xfrm>
                <a:off x="89648" y="1846291"/>
                <a:ext cx="8591214" cy="33715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b="1" dirty="0"/>
                  <a:t>Solids and liquids</a:t>
                </a:r>
                <a:r>
                  <a:rPr lang="en-US" sz="2400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2400" b="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sub>
                    </m:sSub>
                    <m:r>
                      <a:rPr lang="en-US" sz="2400" b="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sz="2400" b="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𝑐𝑜𝑛𝑠𝑡𝑎𝑛𝑡</m:t>
                    </m:r>
                  </m:oMath>
                </a14:m>
                <a:endParaRPr lang="en-US" sz="2400" dirty="0"/>
              </a:p>
              <a:p>
                <a:endParaRPr lang="en-US" sz="2400" b="1" dirty="0"/>
              </a:p>
              <a:p>
                <a:r>
                  <a:rPr lang="en-US" sz="2400" b="1" dirty="0"/>
                  <a:t>Example</a:t>
                </a:r>
                <a:r>
                  <a:rPr lang="en-US" sz="2400" dirty="0"/>
                  <a:t>: Liquid water has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sub>
                    </m:sSub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0.00021</m:t>
                    </m:r>
                    <m:sSup>
                      <m:s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e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b="1" dirty="0"/>
                  <a:t>That means the relative change in volume is </a:t>
                </a:r>
                <a:endParaRPr lang="en-US" sz="2400" dirty="0"/>
              </a:p>
              <a:p>
                <a:endParaRPr lang="en-US" sz="2400" i="1" dirty="0">
                  <a:solidFill>
                    <a:schemeClr val="accent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f>
                            <m:f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num>
                            <m:den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den>
                          </m:f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≈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400" dirty="0"/>
              </a:p>
              <a:p>
                <a:endParaRPr lang="en-US" sz="2400" b="1" dirty="0"/>
              </a:p>
            </p:txBody>
          </p:sp>
        </mc:Choice>
        <mc:Fallback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6CD2CAB4-2A6F-9040-AC7D-FB7E558334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48" y="1846291"/>
                <a:ext cx="8591214" cy="3371564"/>
              </a:xfrm>
              <a:prstGeom prst="rect">
                <a:avLst/>
              </a:prstGeom>
              <a:blipFill>
                <a:blip r:embed="rId3"/>
                <a:stretch>
                  <a:fillRect l="-1182" t="-1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39CAFFE4-FBB5-3A4D-AC1C-5E03BFC575B2}"/>
              </a:ext>
            </a:extLst>
          </p:cNvPr>
          <p:cNvSpPr/>
          <p:nvPr/>
        </p:nvSpPr>
        <p:spPr>
          <a:xfrm>
            <a:off x="8086165" y="2133600"/>
            <a:ext cx="594697" cy="457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A6C1172-E2F3-4C4F-B6B5-0302ACCD8E86}"/>
              </a:ext>
            </a:extLst>
          </p:cNvPr>
          <p:cNvSpPr/>
          <p:nvPr/>
        </p:nvSpPr>
        <p:spPr>
          <a:xfrm>
            <a:off x="9271019" y="1828800"/>
            <a:ext cx="594697" cy="4876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928693B-D9D5-404F-8F62-F41B9484A163}"/>
                  </a:ext>
                </a:extLst>
              </p:cNvPr>
              <p:cNvSpPr txBox="1"/>
              <p:nvPr/>
            </p:nvSpPr>
            <p:spPr>
              <a:xfrm>
                <a:off x="7140812" y="3701533"/>
                <a:ext cx="130054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928693B-D9D5-404F-8F62-F41B9484A1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0812" y="3701533"/>
                <a:ext cx="1300549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01C398A-86C9-1248-A6E1-87F37D7DA401}"/>
                  </a:ext>
                </a:extLst>
              </p:cNvPr>
              <p:cNvSpPr txBox="1"/>
              <p:nvPr/>
            </p:nvSpPr>
            <p:spPr>
              <a:xfrm>
                <a:off x="9825528" y="1696649"/>
                <a:ext cx="818635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240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01C398A-86C9-1248-A6E1-87F37D7DA4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25528" y="1696649"/>
                <a:ext cx="818635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AA568C3-66A6-7C4F-B2B0-B9CDC5E18419}"/>
              </a:ext>
            </a:extLst>
          </p:cNvPr>
          <p:cNvCxnSpPr/>
          <p:nvPr/>
        </p:nvCxnSpPr>
        <p:spPr>
          <a:xfrm>
            <a:off x="9106930" y="2133600"/>
            <a:ext cx="963827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69733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E2AEBCC-9153-B24B-8E3A-E07B75C86BBF}"/>
                  </a:ext>
                </a:extLst>
              </p:cNvPr>
              <p:cNvSpPr txBox="1"/>
              <p:nvPr/>
            </p:nvSpPr>
            <p:spPr>
              <a:xfrm>
                <a:off x="410817" y="1305106"/>
                <a:ext cx="11330609" cy="45243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chemeClr val="tx1"/>
                    </a:solidFill>
                  </a:rPr>
                  <a:t>What we learned today …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How to get relative changes in volume of a liquid when that substance is subjected to changes in </a:t>
                </a:r>
                <a:r>
                  <a:rPr lang="en-US" sz="2400" b="1" dirty="0"/>
                  <a:t>temperature</a:t>
                </a:r>
                <a:r>
                  <a:rPr lang="en-US" sz="2400" dirty="0"/>
                  <a:t>, using </a:t>
                </a:r>
                <a:r>
                  <a:rPr lang="en-US" sz="2400" b="1" dirty="0"/>
                  <a:t>the isobaric thermal expansivity</a:t>
                </a:r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𝜶</m:t>
                        </m:r>
                      </m:e>
                      <m:sub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𝑷</m:t>
                        </m:r>
                      </m:sub>
                    </m:sSub>
                  </m:oMath>
                </a14:m>
                <a:r>
                  <a:rPr lang="en-US" sz="2400" dirty="0"/>
                  <a:t>. Also, how to use that to predict the contribution of thermal expansion to </a:t>
                </a:r>
                <a:r>
                  <a:rPr lang="en-US" sz="2400" b="1" dirty="0"/>
                  <a:t>global sea level rise</a:t>
                </a:r>
                <a:r>
                  <a:rPr lang="en-US" sz="2400" dirty="0"/>
                  <a:t>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How to get relative changes in volume of a liquid when that substance is subjected to changes in </a:t>
                </a:r>
                <a:r>
                  <a:rPr lang="en-US" sz="2400" b="1" dirty="0"/>
                  <a:t>pressure</a:t>
                </a:r>
                <a:r>
                  <a:rPr lang="en-US" sz="2400" dirty="0"/>
                  <a:t>, using the </a:t>
                </a:r>
                <a:r>
                  <a:rPr lang="en-US" sz="2400" b="1" dirty="0"/>
                  <a:t>isothermal compressibility</a:t>
                </a:r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𝜿</m:t>
                        </m:r>
                      </m:e>
                      <m:sub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𝑻</m:t>
                        </m:r>
                      </m:sub>
                    </m:sSub>
                  </m:oMath>
                </a14:m>
                <a:r>
                  <a:rPr lang="en-US" sz="2400" dirty="0"/>
                  <a:t>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Key nomenclature about </a:t>
                </a:r>
                <a:r>
                  <a:rPr lang="en-US" sz="2400" b="1" dirty="0"/>
                  <a:t>phase diagrams</a:t>
                </a:r>
                <a:r>
                  <a:rPr lang="en-US" sz="2400" dirty="0"/>
                  <a:t>: phase boundaries, triple point, critical point.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The </a:t>
                </a:r>
                <a:r>
                  <a:rPr lang="en-US" sz="2400" b="1" dirty="0"/>
                  <a:t>Clapeyron Equation</a:t>
                </a:r>
                <a:r>
                  <a:rPr lang="en-US" sz="2400" dirty="0"/>
                  <a:t>, and how to integrate it (</a:t>
                </a:r>
                <a:r>
                  <a:rPr lang="en-US" sz="2400" b="1" dirty="0"/>
                  <a:t>Thomson</a:t>
                </a:r>
                <a:r>
                  <a:rPr lang="en-US" sz="2400" dirty="0"/>
                  <a:t> for solid/liquid, </a:t>
                </a:r>
                <a:r>
                  <a:rPr lang="en-US" sz="2400" b="1" dirty="0"/>
                  <a:t>Clausius-Clapeyron</a:t>
                </a:r>
                <a:r>
                  <a:rPr lang="en-US" sz="2400" dirty="0"/>
                  <a:t> for liquid/gas and solid/gas).</a:t>
                </a:r>
              </a:p>
            </p:txBody>
          </p:sp>
        </mc:Choice>
        <mc:Fallback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E2AEBCC-9153-B24B-8E3A-E07B75C86B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817" y="1305106"/>
                <a:ext cx="11330609" cy="4524315"/>
              </a:xfrm>
              <a:prstGeom prst="rect">
                <a:avLst/>
              </a:prstGeom>
              <a:blipFill>
                <a:blip r:embed="rId2"/>
                <a:stretch>
                  <a:fillRect l="-896" t="-1120" r="-112" b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629187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CB63A21-7279-9D42-8077-C7DDE7E0E8D4}"/>
              </a:ext>
            </a:extLst>
          </p:cNvPr>
          <p:cNvSpPr txBox="1"/>
          <p:nvPr/>
        </p:nvSpPr>
        <p:spPr>
          <a:xfrm>
            <a:off x="0" y="0"/>
            <a:ext cx="117722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The “Isobaric thermal expansivity”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C3C8ABB6-B1AB-F144-A138-B03D987BCA52}"/>
                  </a:ext>
                </a:extLst>
              </p:cNvPr>
              <p:cNvSpPr/>
              <p:nvPr/>
            </p:nvSpPr>
            <p:spPr>
              <a:xfrm>
                <a:off x="89648" y="436458"/>
                <a:ext cx="10381129" cy="850554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𝑷</m:t>
                          </m:r>
                        </m:sub>
                      </m:sSub>
                      <m:r>
                        <a:rPr lang="en-US" sz="2400" b="1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f>
                        <m:fPr>
                          <m:ctrlPr>
                            <a:rPr lang="en-US" sz="2400" b="1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2400" b="1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𝑽</m:t>
                          </m:r>
                        </m:den>
                      </m:f>
                      <m:sSub>
                        <m:sSubPr>
                          <m:ctrlPr>
                            <a:rPr lang="en-US" sz="2400" b="1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400" b="1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b="1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1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𝝏</m:t>
                                  </m:r>
                                  <m:r>
                                    <a:rPr lang="en-US" sz="2400" b="1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𝑽</m:t>
                                  </m:r>
                                </m:num>
                                <m:den>
                                  <m:r>
                                    <a:rPr lang="en-US" sz="2400" b="1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𝝏</m:t>
                                  </m:r>
                                  <m:r>
                                    <a:rPr lang="en-US" sz="2400" b="1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𝑻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sz="2400" b="1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𝑷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C3C8ABB6-B1AB-F144-A138-B03D987BCA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48" y="436458"/>
                <a:ext cx="10381129" cy="850554"/>
              </a:xfrm>
              <a:prstGeom prst="rect">
                <a:avLst/>
              </a:prstGeom>
              <a:blipFill>
                <a:blip r:embed="rId2"/>
                <a:stretch>
                  <a:fillRect b="-1429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6CD2CAB4-2A6F-9040-AC7D-FB7E5583349C}"/>
                  </a:ext>
                </a:extLst>
              </p:cNvPr>
              <p:cNvSpPr/>
              <p:nvPr/>
            </p:nvSpPr>
            <p:spPr>
              <a:xfrm>
                <a:off x="89648" y="1610097"/>
                <a:ext cx="8591214" cy="227087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For a given column of water, this means </a:t>
                </a:r>
              </a:p>
              <a:p>
                <a:endParaRPr 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f>
                            <m:f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num>
                            <m:den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den>
                          </m:f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≈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400" dirty="0"/>
              </a:p>
              <a:p>
                <a:r>
                  <a:rPr lang="en-US" sz="2400" dirty="0"/>
                  <a:t>or 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240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sz="240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≈</m:t>
                          </m:r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sz="24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24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400" dirty="0">
                  <a:solidFill>
                    <a:srgbClr val="7030A0"/>
                  </a:solidFill>
                </a:endParaRPr>
              </a:p>
            </p:txBody>
          </p:sp>
        </mc:Choice>
        <mc:Fallback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6CD2CAB4-2A6F-9040-AC7D-FB7E558334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48" y="1610097"/>
                <a:ext cx="8591214" cy="2270878"/>
              </a:xfrm>
              <a:prstGeom prst="rect">
                <a:avLst/>
              </a:prstGeom>
              <a:blipFill>
                <a:blip r:embed="rId3"/>
                <a:stretch>
                  <a:fillRect l="-1182" t="-2222"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39CAFFE4-FBB5-3A4D-AC1C-5E03BFC575B2}"/>
              </a:ext>
            </a:extLst>
          </p:cNvPr>
          <p:cNvSpPr/>
          <p:nvPr/>
        </p:nvSpPr>
        <p:spPr>
          <a:xfrm>
            <a:off x="8086165" y="2133600"/>
            <a:ext cx="594697" cy="457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A6C1172-E2F3-4C4F-B6B5-0302ACCD8E86}"/>
              </a:ext>
            </a:extLst>
          </p:cNvPr>
          <p:cNvSpPr/>
          <p:nvPr/>
        </p:nvSpPr>
        <p:spPr>
          <a:xfrm>
            <a:off x="9271019" y="1828800"/>
            <a:ext cx="594697" cy="4876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E15E6DF-8264-ED40-9C23-F9020DD254CC}"/>
              </a:ext>
            </a:extLst>
          </p:cNvPr>
          <p:cNvCxnSpPr/>
          <p:nvPr/>
        </p:nvCxnSpPr>
        <p:spPr>
          <a:xfrm>
            <a:off x="10094259" y="1828800"/>
            <a:ext cx="0" cy="30480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7F17951-87F5-3142-97ED-797D00EE233C}"/>
                  </a:ext>
                </a:extLst>
              </p:cNvPr>
              <p:cNvSpPr txBox="1"/>
              <p:nvPr/>
            </p:nvSpPr>
            <p:spPr>
              <a:xfrm>
                <a:off x="9865659" y="1757084"/>
                <a:ext cx="1411941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7F17951-87F5-3142-97ED-797D00EE23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5659" y="1757084"/>
                <a:ext cx="1411941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03928DC-6062-C445-AC5A-77577A4E1363}"/>
                  </a:ext>
                </a:extLst>
              </p:cNvPr>
              <p:cNvSpPr txBox="1"/>
              <p:nvPr/>
            </p:nvSpPr>
            <p:spPr>
              <a:xfrm>
                <a:off x="6623463" y="3591792"/>
                <a:ext cx="1411941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03928DC-6062-C445-AC5A-77577A4E13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3463" y="3591792"/>
                <a:ext cx="1411941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67DA969-D8F3-8140-9937-30896AA1BD6F}"/>
              </a:ext>
            </a:extLst>
          </p:cNvPr>
          <p:cNvCxnSpPr>
            <a:cxnSpLocks/>
          </p:cNvCxnSpPr>
          <p:nvPr/>
        </p:nvCxnSpPr>
        <p:spPr>
          <a:xfrm>
            <a:off x="7808260" y="2133600"/>
            <a:ext cx="0" cy="457200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977654D-0337-894C-81E8-5D61B0BC1D67}"/>
              </a:ext>
            </a:extLst>
          </p:cNvPr>
          <p:cNvCxnSpPr/>
          <p:nvPr/>
        </p:nvCxnSpPr>
        <p:spPr>
          <a:xfrm>
            <a:off x="9106930" y="2133600"/>
            <a:ext cx="963827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98469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CB63A21-7279-9D42-8077-C7DDE7E0E8D4}"/>
              </a:ext>
            </a:extLst>
          </p:cNvPr>
          <p:cNvSpPr txBox="1"/>
          <p:nvPr/>
        </p:nvSpPr>
        <p:spPr>
          <a:xfrm>
            <a:off x="0" y="0"/>
            <a:ext cx="117722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The “Isobaric thermal expansivity”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C3C8ABB6-B1AB-F144-A138-B03D987BCA52}"/>
                  </a:ext>
                </a:extLst>
              </p:cNvPr>
              <p:cNvSpPr/>
              <p:nvPr/>
            </p:nvSpPr>
            <p:spPr>
              <a:xfrm>
                <a:off x="89648" y="436458"/>
                <a:ext cx="10381129" cy="850554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𝑷</m:t>
                          </m:r>
                        </m:sub>
                      </m:sSub>
                      <m:r>
                        <a:rPr lang="en-US" sz="2400" b="1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f>
                        <m:fPr>
                          <m:ctrlPr>
                            <a:rPr lang="en-US" sz="2400" b="1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2400" b="1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𝑽</m:t>
                          </m:r>
                        </m:den>
                      </m:f>
                      <m:sSub>
                        <m:sSubPr>
                          <m:ctrlPr>
                            <a:rPr lang="en-US" sz="2400" b="1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400" b="1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b="1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1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𝝏</m:t>
                                  </m:r>
                                  <m:r>
                                    <a:rPr lang="en-US" sz="2400" b="1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𝑽</m:t>
                                  </m:r>
                                </m:num>
                                <m:den>
                                  <m:r>
                                    <a:rPr lang="en-US" sz="2400" b="1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𝝏</m:t>
                                  </m:r>
                                  <m:r>
                                    <a:rPr lang="en-US" sz="2400" b="1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𝑻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sz="2400" b="1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𝑷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C3C8ABB6-B1AB-F144-A138-B03D987BCA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48" y="436458"/>
                <a:ext cx="10381129" cy="850554"/>
              </a:xfrm>
              <a:prstGeom prst="rect">
                <a:avLst/>
              </a:prstGeom>
              <a:blipFill>
                <a:blip r:embed="rId2"/>
                <a:stretch>
                  <a:fillRect b="-1429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6CD2CAB4-2A6F-9040-AC7D-FB7E5583349C}"/>
                  </a:ext>
                </a:extLst>
              </p:cNvPr>
              <p:cNvSpPr/>
              <p:nvPr/>
            </p:nvSpPr>
            <p:spPr>
              <a:xfrm>
                <a:off x="89648" y="1610097"/>
                <a:ext cx="8591214" cy="337887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For a given column of water, this means </a:t>
                </a:r>
              </a:p>
              <a:p>
                <a:endParaRPr 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f>
                            <m:f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num>
                            <m:den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den>
                          </m:f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≈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400" dirty="0"/>
              </a:p>
              <a:p>
                <a:r>
                  <a:rPr lang="en-US" sz="2400" dirty="0"/>
                  <a:t>or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240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sz="240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≈</m:t>
                          </m:r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sz="24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24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400" dirty="0">
                  <a:solidFill>
                    <a:srgbClr val="7030A0"/>
                  </a:solidFill>
                </a:endParaRPr>
              </a:p>
              <a:p>
                <a:pPr/>
                <a:endParaRPr lang="en-US" sz="2400" dirty="0">
                  <a:solidFill>
                    <a:srgbClr val="7030A0"/>
                  </a:solidFill>
                </a:endParaRPr>
              </a:p>
              <a:p>
                <a:pPr marL="457200" indent="-457200">
                  <a:buAutoNum type="arabicPeriod"/>
                </a:pPr>
                <a:r>
                  <a:rPr lang="en-US" sz="2400" dirty="0"/>
                  <a:t>What’s the value of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2400" dirty="0"/>
                  <a:t>? </a:t>
                </a:r>
              </a:p>
              <a:p>
                <a:pPr marL="457200" indent="-457200">
                  <a:buFontTx/>
                  <a:buAutoNum type="arabicPeriod"/>
                </a:pPr>
                <a:r>
                  <a:rPr lang="en-US" sz="2400" dirty="0"/>
                  <a:t>What’s the value of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sz="2400" dirty="0"/>
                  <a:t>?  </a:t>
                </a:r>
              </a:p>
            </p:txBody>
          </p:sp>
        </mc:Choice>
        <mc:Fallback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6CD2CAB4-2A6F-9040-AC7D-FB7E558334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48" y="1610097"/>
                <a:ext cx="8591214" cy="3378874"/>
              </a:xfrm>
              <a:prstGeom prst="rect">
                <a:avLst/>
              </a:prstGeom>
              <a:blipFill>
                <a:blip r:embed="rId3"/>
                <a:stretch>
                  <a:fillRect l="-1182" t="-1498" b="-33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39CAFFE4-FBB5-3A4D-AC1C-5E03BFC575B2}"/>
              </a:ext>
            </a:extLst>
          </p:cNvPr>
          <p:cNvSpPr/>
          <p:nvPr/>
        </p:nvSpPr>
        <p:spPr>
          <a:xfrm>
            <a:off x="8086165" y="2133600"/>
            <a:ext cx="594697" cy="457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A6C1172-E2F3-4C4F-B6B5-0302ACCD8E86}"/>
              </a:ext>
            </a:extLst>
          </p:cNvPr>
          <p:cNvSpPr/>
          <p:nvPr/>
        </p:nvSpPr>
        <p:spPr>
          <a:xfrm>
            <a:off x="9271019" y="1828800"/>
            <a:ext cx="594697" cy="4876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E15E6DF-8264-ED40-9C23-F9020DD254CC}"/>
              </a:ext>
            </a:extLst>
          </p:cNvPr>
          <p:cNvCxnSpPr/>
          <p:nvPr/>
        </p:nvCxnSpPr>
        <p:spPr>
          <a:xfrm>
            <a:off x="10094259" y="1828800"/>
            <a:ext cx="0" cy="30480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7F17951-87F5-3142-97ED-797D00EE233C}"/>
                  </a:ext>
                </a:extLst>
              </p:cNvPr>
              <p:cNvSpPr txBox="1"/>
              <p:nvPr/>
            </p:nvSpPr>
            <p:spPr>
              <a:xfrm>
                <a:off x="9865659" y="1757084"/>
                <a:ext cx="1411941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7F17951-87F5-3142-97ED-797D00EE23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5659" y="1757084"/>
                <a:ext cx="1411941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03928DC-6062-C445-AC5A-77577A4E1363}"/>
                  </a:ext>
                </a:extLst>
              </p:cNvPr>
              <p:cNvSpPr txBox="1"/>
              <p:nvPr/>
            </p:nvSpPr>
            <p:spPr>
              <a:xfrm>
                <a:off x="6623463" y="3591792"/>
                <a:ext cx="1411941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03928DC-6062-C445-AC5A-77577A4E13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3463" y="3591792"/>
                <a:ext cx="1411941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67DA969-D8F3-8140-9937-30896AA1BD6F}"/>
              </a:ext>
            </a:extLst>
          </p:cNvPr>
          <p:cNvCxnSpPr>
            <a:cxnSpLocks/>
          </p:cNvCxnSpPr>
          <p:nvPr/>
        </p:nvCxnSpPr>
        <p:spPr>
          <a:xfrm>
            <a:off x="7808260" y="2133600"/>
            <a:ext cx="0" cy="457200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977654D-0337-894C-81E8-5D61B0BC1D67}"/>
              </a:ext>
            </a:extLst>
          </p:cNvPr>
          <p:cNvCxnSpPr/>
          <p:nvPr/>
        </p:nvCxnSpPr>
        <p:spPr>
          <a:xfrm>
            <a:off x="9106930" y="2133600"/>
            <a:ext cx="963827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6212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7964E78-B1BB-EA4E-9FCE-2DD7D3B393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289"/>
          <a:stretch/>
        </p:blipFill>
        <p:spPr>
          <a:xfrm>
            <a:off x="376518" y="914400"/>
            <a:ext cx="8352865" cy="48494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90DF51D-7B6B-AE4B-B501-F3E6F9222F39}"/>
              </a:ext>
            </a:extLst>
          </p:cNvPr>
          <p:cNvSpPr txBox="1"/>
          <p:nvPr/>
        </p:nvSpPr>
        <p:spPr>
          <a:xfrm>
            <a:off x="1739154" y="5763870"/>
            <a:ext cx="100763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https://www.epa.gov/climate-indicators/climate-change-indicators-sea-surface-temperature</a:t>
            </a:r>
            <a:r>
              <a:rPr lang="en-US" dirty="0"/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47D565-FE27-8E40-9948-6429AD85754D}"/>
              </a:ext>
            </a:extLst>
          </p:cNvPr>
          <p:cNvSpPr txBox="1"/>
          <p:nvPr/>
        </p:nvSpPr>
        <p:spPr>
          <a:xfrm>
            <a:off x="0" y="56194"/>
            <a:ext cx="68866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Global sea surface temperature, 1880-2020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F1DD23C-38E4-6340-AC78-3168D1F84F79}"/>
                  </a:ext>
                </a:extLst>
              </p:cNvPr>
              <p:cNvSpPr txBox="1"/>
              <p:nvPr/>
            </p:nvSpPr>
            <p:spPr>
              <a:xfrm>
                <a:off x="8501449" y="2125362"/>
                <a:ext cx="3314033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Looks like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𝑻</m:t>
                    </m:r>
                  </m:oMath>
                </a14:m>
                <a:r>
                  <a:rPr lang="en-US" sz="2400" b="1" dirty="0">
                    <a:solidFill>
                      <a:schemeClr val="tx1"/>
                    </a:solidFill>
                  </a:rPr>
                  <a:t> </a:t>
                </a:r>
                <a:r>
                  <a:rPr lang="en-US" sz="2400" dirty="0"/>
                  <a:t>for the ocean </a:t>
                </a:r>
                <a:r>
                  <a:rPr lang="en-US" sz="2400" b="1" dirty="0"/>
                  <a:t>surface</a:t>
                </a:r>
                <a:r>
                  <a:rPr lang="en-US" sz="2400" dirty="0"/>
                  <a:t> is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0.8 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endParaRPr lang="en-US" sz="2400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F1DD23C-38E4-6340-AC78-3168D1F84F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1449" y="2125362"/>
                <a:ext cx="3314033" cy="830997"/>
              </a:xfrm>
              <a:prstGeom prst="rect">
                <a:avLst/>
              </a:prstGeom>
              <a:blipFill>
                <a:blip r:embed="rId4"/>
                <a:stretch>
                  <a:fillRect l="-3053" t="-4545"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B4A6611-93E2-C747-917C-F32804D871EF}"/>
              </a:ext>
            </a:extLst>
          </p:cNvPr>
          <p:cNvCxnSpPr>
            <a:cxnSpLocks/>
          </p:cNvCxnSpPr>
          <p:nvPr/>
        </p:nvCxnSpPr>
        <p:spPr>
          <a:xfrm>
            <a:off x="3719384" y="2125362"/>
            <a:ext cx="0" cy="1408670"/>
          </a:xfrm>
          <a:prstGeom prst="straightConnector1">
            <a:avLst/>
          </a:prstGeom>
          <a:ln w="254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25EB779-EC9F-5F40-B5B6-0953A525D12E}"/>
                  </a:ext>
                </a:extLst>
              </p:cNvPr>
              <p:cNvSpPr txBox="1"/>
              <p:nvPr/>
            </p:nvSpPr>
            <p:spPr>
              <a:xfrm>
                <a:off x="2522330" y="1663697"/>
                <a:ext cx="311234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𝑻</m:t>
                      </m:r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r>
                        <a:rPr lang="en-US" sz="24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24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4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sz="24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℉= </m:t>
                      </m:r>
                      <m:r>
                        <a:rPr lang="en-US" sz="24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24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4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𝟖</m:t>
                      </m:r>
                      <m:r>
                        <a:rPr lang="en-US" sz="24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𝑲</m:t>
                      </m:r>
                    </m:oMath>
                  </m:oMathPara>
                </a14:m>
                <a:endParaRPr lang="en-US" sz="2400" b="1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25EB779-EC9F-5F40-B5B6-0953A525D1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2330" y="1663697"/>
                <a:ext cx="3112347" cy="461665"/>
              </a:xfrm>
              <a:prstGeom prst="rect">
                <a:avLst/>
              </a:prstGeom>
              <a:blipFill>
                <a:blip r:embed="rId5"/>
                <a:stretch>
                  <a:fillRect b="-216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863640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26C356CC-DB82-0B45-8C31-C6503FC6D6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7958"/>
          <a:stretch/>
        </p:blipFill>
        <p:spPr>
          <a:xfrm>
            <a:off x="7422598" y="169092"/>
            <a:ext cx="3683121" cy="195627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BE17830-4473-AD48-908D-C88DC1C2921C}"/>
              </a:ext>
            </a:extLst>
          </p:cNvPr>
          <p:cNvSpPr txBox="1"/>
          <p:nvPr/>
        </p:nvSpPr>
        <p:spPr>
          <a:xfrm>
            <a:off x="850363" y="6155475"/>
            <a:ext cx="60980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tos.org</a:t>
            </a:r>
            <a:r>
              <a:rPr lang="en-US" dirty="0"/>
              <a:t>/oceanography/article/southern-ocean-warming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BBD7A2-003E-E540-AAE8-9680F8E7F6FB}"/>
              </a:ext>
            </a:extLst>
          </p:cNvPr>
          <p:cNvSpPr txBox="1"/>
          <p:nvPr/>
        </p:nvSpPr>
        <p:spPr>
          <a:xfrm>
            <a:off x="0" y="56194"/>
            <a:ext cx="68866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Depth of the warming (Southern Ocean)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972ACC0-5EC4-AC41-8B33-A27EB8D401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1802"/>
          <a:stretch/>
        </p:blipFill>
        <p:spPr>
          <a:xfrm>
            <a:off x="61778" y="897276"/>
            <a:ext cx="6886643" cy="506344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7ABE06A-A489-D242-8B2F-E5D1C2863275}"/>
                  </a:ext>
                </a:extLst>
              </p:cNvPr>
              <p:cNvSpPr txBox="1"/>
              <p:nvPr/>
            </p:nvSpPr>
            <p:spPr>
              <a:xfrm>
                <a:off x="7791686" y="2828835"/>
                <a:ext cx="3314033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Looks like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𝒉</m:t>
                    </m:r>
                  </m:oMath>
                </a14:m>
                <a:r>
                  <a:rPr lang="en-US" sz="2400" dirty="0"/>
                  <a:t> for the ocean is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1000 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dirty="0"/>
                  <a:t>(we’d have to do an integration to get this right)</a:t>
                </a:r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7ABE06A-A489-D242-8B2F-E5D1C28632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1686" y="2828835"/>
                <a:ext cx="3314033" cy="2308324"/>
              </a:xfrm>
              <a:prstGeom prst="rect">
                <a:avLst/>
              </a:prstGeom>
              <a:blipFill>
                <a:blip r:embed="rId3"/>
                <a:stretch>
                  <a:fillRect l="-3053" t="-1639" b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716526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CB63A21-7279-9D42-8077-C7DDE7E0E8D4}"/>
              </a:ext>
            </a:extLst>
          </p:cNvPr>
          <p:cNvSpPr txBox="1"/>
          <p:nvPr/>
        </p:nvSpPr>
        <p:spPr>
          <a:xfrm>
            <a:off x="0" y="0"/>
            <a:ext cx="117722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Predicting sea level rise due to thermal expansion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C3C8ABB6-B1AB-F144-A138-B03D987BCA52}"/>
                  </a:ext>
                </a:extLst>
              </p:cNvPr>
              <p:cNvSpPr/>
              <p:nvPr/>
            </p:nvSpPr>
            <p:spPr>
              <a:xfrm>
                <a:off x="89648" y="436458"/>
                <a:ext cx="10381129" cy="850554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𝑷</m:t>
                          </m:r>
                        </m:sub>
                      </m:sSub>
                      <m:r>
                        <a:rPr lang="en-US" sz="2400" b="1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f>
                        <m:fPr>
                          <m:ctrlPr>
                            <a:rPr lang="en-US" sz="2400" b="1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2400" b="1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𝑽</m:t>
                          </m:r>
                        </m:den>
                      </m:f>
                      <m:sSub>
                        <m:sSubPr>
                          <m:ctrlPr>
                            <a:rPr lang="en-US" sz="2400" b="1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400" b="1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b="1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1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𝝏</m:t>
                                  </m:r>
                                  <m:r>
                                    <a:rPr lang="en-US" sz="2400" b="1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𝑽</m:t>
                                  </m:r>
                                </m:num>
                                <m:den>
                                  <m:r>
                                    <a:rPr lang="en-US" sz="2400" b="1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𝝏</m:t>
                                  </m:r>
                                  <m:r>
                                    <a:rPr lang="en-US" sz="2400" b="1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𝑻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sz="2400" b="1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𝑷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C3C8ABB6-B1AB-F144-A138-B03D987BCA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48" y="436458"/>
                <a:ext cx="10381129" cy="850554"/>
              </a:xfrm>
              <a:prstGeom prst="rect">
                <a:avLst/>
              </a:prstGeom>
              <a:blipFill>
                <a:blip r:embed="rId2"/>
                <a:stretch>
                  <a:fillRect b="-1429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6CD2CAB4-2A6F-9040-AC7D-FB7E5583349C}"/>
                  </a:ext>
                </a:extLst>
              </p:cNvPr>
              <p:cNvSpPr/>
              <p:nvPr/>
            </p:nvSpPr>
            <p:spPr>
              <a:xfrm>
                <a:off x="89648" y="1610097"/>
                <a:ext cx="8591214" cy="55948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For a given column of water, this means </a:t>
                </a:r>
              </a:p>
              <a:p>
                <a:endParaRPr 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f>
                            <m:f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num>
                            <m:den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den>
                          </m:f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≈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400" dirty="0"/>
              </a:p>
              <a:p>
                <a:r>
                  <a:rPr lang="en-US" sz="2400" dirty="0"/>
                  <a:t>or 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240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sz="240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≈</m:t>
                          </m:r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sz="24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24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400" dirty="0">
                  <a:solidFill>
                    <a:srgbClr val="7030A0"/>
                  </a:solidFill>
                </a:endParaRPr>
              </a:p>
              <a:p>
                <a:endParaRPr lang="en-US" sz="2400" dirty="0">
                  <a:solidFill>
                    <a:srgbClr val="7030A0"/>
                  </a:solidFill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1000 </m:t>
                          </m:r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× 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0.00021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e>
                      </m:d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0.8 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𝐾</m:t>
                      </m:r>
                    </m:oMath>
                  </m:oMathPara>
                </a14:m>
                <a:endParaRPr lang="en-US" sz="24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=0.18 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sz="24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=18 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𝑐𝑚</m:t>
                      </m:r>
                    </m:oMath>
                  </m:oMathPara>
                </a14:m>
                <a:endParaRPr lang="en-US" sz="24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𝟏𝟖𝟎</m:t>
                      </m:r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𝒎𝒎</m:t>
                      </m:r>
                    </m:oMath>
                  </m:oMathPara>
                </a14:m>
                <a:endParaRPr lang="en-US" sz="2400" b="1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endParaRPr lang="en-US" sz="2400" dirty="0">
                  <a:solidFill>
                    <a:schemeClr val="tx1"/>
                  </a:solidFill>
                </a:endParaRPr>
              </a:p>
              <a:p>
                <a:endParaRPr lang="en-US" sz="2400" dirty="0">
                  <a:solidFill>
                    <a:srgbClr val="7030A0"/>
                  </a:solidFill>
                </a:endParaRPr>
              </a:p>
            </p:txBody>
          </p:sp>
        </mc:Choice>
        <mc:Fallback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6CD2CAB4-2A6F-9040-AC7D-FB7E558334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48" y="1610097"/>
                <a:ext cx="8591214" cy="5594865"/>
              </a:xfrm>
              <a:prstGeom prst="rect">
                <a:avLst/>
              </a:prstGeom>
              <a:blipFill>
                <a:blip r:embed="rId3"/>
                <a:stretch>
                  <a:fillRect l="-1182" t="-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39CAFFE4-FBB5-3A4D-AC1C-5E03BFC575B2}"/>
              </a:ext>
            </a:extLst>
          </p:cNvPr>
          <p:cNvSpPr/>
          <p:nvPr/>
        </p:nvSpPr>
        <p:spPr>
          <a:xfrm>
            <a:off x="8086165" y="2133600"/>
            <a:ext cx="594697" cy="457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A6C1172-E2F3-4C4F-B6B5-0302ACCD8E86}"/>
              </a:ext>
            </a:extLst>
          </p:cNvPr>
          <p:cNvSpPr/>
          <p:nvPr/>
        </p:nvSpPr>
        <p:spPr>
          <a:xfrm>
            <a:off x="9271019" y="1828800"/>
            <a:ext cx="594697" cy="4876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E15E6DF-8264-ED40-9C23-F9020DD254CC}"/>
              </a:ext>
            </a:extLst>
          </p:cNvPr>
          <p:cNvCxnSpPr/>
          <p:nvPr/>
        </p:nvCxnSpPr>
        <p:spPr>
          <a:xfrm>
            <a:off x="10094259" y="1828800"/>
            <a:ext cx="0" cy="30480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7F17951-87F5-3142-97ED-797D00EE233C}"/>
                  </a:ext>
                </a:extLst>
              </p:cNvPr>
              <p:cNvSpPr txBox="1"/>
              <p:nvPr/>
            </p:nvSpPr>
            <p:spPr>
              <a:xfrm>
                <a:off x="9865659" y="1757084"/>
                <a:ext cx="1411941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7F17951-87F5-3142-97ED-797D00EE23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5659" y="1757084"/>
                <a:ext cx="1411941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03928DC-6062-C445-AC5A-77577A4E1363}"/>
                  </a:ext>
                </a:extLst>
              </p:cNvPr>
              <p:cNvSpPr txBox="1"/>
              <p:nvPr/>
            </p:nvSpPr>
            <p:spPr>
              <a:xfrm>
                <a:off x="6623463" y="3591792"/>
                <a:ext cx="1411941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03928DC-6062-C445-AC5A-77577A4E13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3463" y="3591792"/>
                <a:ext cx="1411941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67DA969-D8F3-8140-9937-30896AA1BD6F}"/>
              </a:ext>
            </a:extLst>
          </p:cNvPr>
          <p:cNvCxnSpPr>
            <a:cxnSpLocks/>
          </p:cNvCxnSpPr>
          <p:nvPr/>
        </p:nvCxnSpPr>
        <p:spPr>
          <a:xfrm>
            <a:off x="7808260" y="2133600"/>
            <a:ext cx="0" cy="457200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977654D-0337-894C-81E8-5D61B0BC1D67}"/>
              </a:ext>
            </a:extLst>
          </p:cNvPr>
          <p:cNvCxnSpPr/>
          <p:nvPr/>
        </p:nvCxnSpPr>
        <p:spPr>
          <a:xfrm>
            <a:off x="9106930" y="2133600"/>
            <a:ext cx="963827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14056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CB63A21-7279-9D42-8077-C7DDE7E0E8D4}"/>
              </a:ext>
            </a:extLst>
          </p:cNvPr>
          <p:cNvSpPr txBox="1"/>
          <p:nvPr/>
        </p:nvSpPr>
        <p:spPr>
          <a:xfrm>
            <a:off x="0" y="0"/>
            <a:ext cx="117722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Other contributors to sea level rise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6CD2CAB4-2A6F-9040-AC7D-FB7E5583349C}"/>
                  </a:ext>
                </a:extLst>
              </p:cNvPr>
              <p:cNvSpPr/>
              <p:nvPr/>
            </p:nvSpPr>
            <p:spPr>
              <a:xfrm>
                <a:off x="172995" y="6165502"/>
                <a:ext cx="11368216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So … Thermal expansion could account for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~80%</m:t>
                    </m:r>
                  </m:oMath>
                </a14:m>
                <a:r>
                  <a:rPr lang="en-US" sz="2400" dirty="0"/>
                  <a:t> of the observed sea level rise so far. </a:t>
                </a:r>
              </a:p>
            </p:txBody>
          </p:sp>
        </mc:Choice>
        <mc:Fallback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6CD2CAB4-2A6F-9040-AC7D-FB7E558334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995" y="6165502"/>
                <a:ext cx="11368216" cy="461665"/>
              </a:xfrm>
              <a:prstGeom prst="rect">
                <a:avLst/>
              </a:prstGeom>
              <a:blipFill>
                <a:blip r:embed="rId2"/>
                <a:stretch>
                  <a:fillRect l="-781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16BF72A4-E5E5-1D40-8D3F-E36FC50035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538" y="606656"/>
            <a:ext cx="9943306" cy="512570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90D2FCB-847B-8141-B689-ABA89E5EA0B2}"/>
                  </a:ext>
                </a:extLst>
              </p:cNvPr>
              <p:cNvSpPr txBox="1"/>
              <p:nvPr/>
            </p:nvSpPr>
            <p:spPr>
              <a:xfrm>
                <a:off x="2305448" y="802474"/>
                <a:ext cx="614748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1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Thermal contribution =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𝟏𝟖𝟎</m:t>
                    </m:r>
                    <m:r>
                      <a:rPr lang="en-US" sz="24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𝒎𝒎</m:t>
                    </m:r>
                  </m:oMath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90D2FCB-847B-8141-B689-ABA89E5EA0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5448" y="802474"/>
                <a:ext cx="6147486" cy="461665"/>
              </a:xfrm>
              <a:prstGeom prst="rect">
                <a:avLst/>
              </a:prstGeom>
              <a:blipFill>
                <a:blip r:embed="rId4"/>
                <a:stretch>
                  <a:fillRect l="-1649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Donut 1">
            <a:extLst>
              <a:ext uri="{FF2B5EF4-FFF2-40B4-BE49-F238E27FC236}">
                <a16:creationId xmlns:a16="http://schemas.microsoft.com/office/drawing/2014/main" id="{F3FE3049-5F5C-A249-81B7-6F4F2A15EC5E}"/>
              </a:ext>
            </a:extLst>
          </p:cNvPr>
          <p:cNvSpPr/>
          <p:nvPr/>
        </p:nvSpPr>
        <p:spPr>
          <a:xfrm>
            <a:off x="8452934" y="762387"/>
            <a:ext cx="1964724" cy="1003504"/>
          </a:xfrm>
          <a:prstGeom prst="donut">
            <a:avLst>
              <a:gd name="adj" fmla="val 1627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85282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CB63A21-7279-9D42-8077-C7DDE7E0E8D4}"/>
              </a:ext>
            </a:extLst>
          </p:cNvPr>
          <p:cNvSpPr txBox="1"/>
          <p:nvPr/>
        </p:nvSpPr>
        <p:spPr>
          <a:xfrm>
            <a:off x="0" y="37474"/>
            <a:ext cx="117722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The “Isothermal compressibility”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C3C8ABB6-B1AB-F144-A138-B03D987BCA52}"/>
                  </a:ext>
                </a:extLst>
              </p:cNvPr>
              <p:cNvSpPr/>
              <p:nvPr/>
            </p:nvSpPr>
            <p:spPr>
              <a:xfrm>
                <a:off x="215152" y="839387"/>
                <a:ext cx="10381129" cy="693138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𝜿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𝑻</m:t>
                        </m:r>
                      </m:sub>
                    </m:sSub>
                    <m:r>
                      <a:rPr lang="en-US" sz="2400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r>
                      <a:rPr lang="en-US" sz="24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𝑽</m:t>
                        </m:r>
                      </m:den>
                    </m:f>
                    <m:sSub>
                      <m:sSubPr>
                        <m:ctrlP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2400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400" b="1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b="1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𝝏</m:t>
                                </m:r>
                                <m:r>
                                  <a:rPr lang="en-US" sz="2400" b="1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𝑽</m:t>
                                </m:r>
                              </m:num>
                              <m:den>
                                <m:r>
                                  <a:rPr lang="en-US" sz="2400" b="1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𝝏</m:t>
                                </m:r>
                                <m:r>
                                  <a:rPr lang="en-US" sz="2400" b="1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𝑷</m:t>
                                </m:r>
                              </m:den>
                            </m:f>
                          </m:e>
                        </m:d>
                      </m:e>
                      <m:sub>
                        <m:r>
                          <a:rPr lang="en-US" sz="24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𝑻</m:t>
                        </m:r>
                      </m:sub>
                    </m:sSub>
                  </m:oMath>
                </a14:m>
                <a:r>
                  <a:rPr lang="en-US" sz="2400" dirty="0"/>
                  <a:t> … for small changes in temperature, we can say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𝑽</m:t>
                        </m:r>
                      </m:num>
                      <m:den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𝑽</m:t>
                        </m:r>
                      </m:den>
                    </m:f>
                    <m:r>
                      <a:rPr lang="en-US" sz="2400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b>
                      <m:sSubPr>
                        <m:ctrlP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𝜿</m:t>
                        </m:r>
                      </m:e>
                      <m:sub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𝑻</m:t>
                        </m:r>
                      </m:sub>
                    </m:sSub>
                    <m:r>
                      <a:rPr lang="en-US" sz="2400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24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𝑷</m:t>
                    </m:r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C3C8ABB6-B1AB-F144-A138-B03D987BCA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152" y="839387"/>
                <a:ext cx="10381129" cy="69313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6CD2CAB4-2A6F-9040-AC7D-FB7E5583349C}"/>
                  </a:ext>
                </a:extLst>
              </p:cNvPr>
              <p:cNvSpPr/>
              <p:nvPr/>
            </p:nvSpPr>
            <p:spPr>
              <a:xfrm>
                <a:off x="89647" y="1827291"/>
                <a:ext cx="12102353" cy="321434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b="1" dirty="0"/>
                  <a:t>Solids and liquids</a:t>
                </a:r>
                <a:r>
                  <a:rPr lang="en-US" sz="2400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𝜅</m:t>
                        </m:r>
                      </m:e>
                      <m:sub>
                        <m:r>
                          <a:rPr lang="en-US" sz="2400" b="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sz="2400" b="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≈</m:t>
                    </m:r>
                    <m:r>
                      <a:rPr lang="en-US" sz="2400" b="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𝑐𝑜𝑛𝑠𝑡𝑎𝑛𝑡</m:t>
                    </m:r>
                  </m:oMath>
                </a14:m>
                <a:r>
                  <a:rPr lang="en-US" sz="2400" dirty="0"/>
                  <a:t>. </a:t>
                </a:r>
              </a:p>
              <a:p>
                <a:endParaRPr lang="en-US" sz="2400" dirty="0"/>
              </a:p>
              <a:p>
                <a:r>
                  <a:rPr lang="en-US" sz="2400" b="1" dirty="0"/>
                  <a:t>Example</a:t>
                </a:r>
                <a:r>
                  <a:rPr lang="en-US" sz="2400" dirty="0"/>
                  <a:t>: liquid water has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𝜅</m:t>
                        </m:r>
                      </m:e>
                      <m:sub>
                        <m:r>
                          <a:rPr lang="en-US" sz="2400" b="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sz="2400" b="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</m:t>
                    </m:r>
                    <m:r>
                      <a:rPr lang="en-US" sz="2400" b="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×1</m:t>
                    </m:r>
                    <m:sSup>
                      <m:s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e>
                      <m:sup>
                        <m:r>
                          <a:rPr lang="en-US" sz="2400" b="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sup>
                    </m:sSup>
                    <m:sSup>
                      <m:s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𝑏𝑎𝑟</m:t>
                        </m:r>
                      </m:e>
                      <m:sup>
                        <m:r>
                          <a:rPr lang="en-US" sz="2400" b="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b="1" dirty="0"/>
                  <a:t>Application: </a:t>
                </a:r>
                <a:r>
                  <a:rPr lang="en-US" sz="2400" dirty="0"/>
                  <a:t>Deepest part of the ocean has pressure of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1,100 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𝑏𝑎𝑟</m:t>
                    </m:r>
                  </m:oMath>
                </a14:m>
                <a:r>
                  <a:rPr lang="en-US" sz="2400" dirty="0"/>
                  <a:t>. So what’s the </a:t>
                </a:r>
                <a:r>
                  <a:rPr lang="en-US" sz="2400" b="1" dirty="0"/>
                  <a:t>relative volume change</a:t>
                </a:r>
                <a:r>
                  <a:rPr lang="en-US" sz="2400" dirty="0"/>
                  <a:t> 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𝑽</m:t>
                        </m:r>
                      </m:num>
                      <m:den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𝑽</m:t>
                        </m:r>
                      </m:den>
                    </m:f>
                  </m:oMath>
                </a14:m>
                <a:r>
                  <a:rPr lang="en-US" sz="2400" dirty="0"/>
                  <a:t>) there? </a:t>
                </a:r>
              </a:p>
              <a:p>
                <a:endParaRPr lang="en-US" sz="2400" dirty="0"/>
              </a:p>
              <a:p>
                <a:r>
                  <a:rPr lang="en-US" sz="2400" b="1" dirty="0"/>
                  <a:t>Answer</a:t>
                </a:r>
                <a:r>
                  <a:rPr lang="en-US" sz="2400" dirty="0"/>
                  <a:t>: …</a:t>
                </a:r>
              </a:p>
            </p:txBody>
          </p:sp>
        </mc:Choice>
        <mc:Fallback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6CD2CAB4-2A6F-9040-AC7D-FB7E558334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47" y="1827291"/>
                <a:ext cx="12102353" cy="3214341"/>
              </a:xfrm>
              <a:prstGeom prst="rect">
                <a:avLst/>
              </a:prstGeom>
              <a:blipFill>
                <a:blip r:embed="rId3"/>
                <a:stretch>
                  <a:fillRect l="-839" t="-1186" b="-3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881015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802</TotalTime>
  <Words>1192</Words>
  <Application>Microsoft Macintosh PowerPoint</Application>
  <PresentationFormat>Widescreen</PresentationFormat>
  <Paragraphs>165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Steven</cp:lastModifiedBy>
  <cp:revision>48</cp:revision>
  <dcterms:created xsi:type="dcterms:W3CDTF">2018-08-27T04:38:29Z</dcterms:created>
  <dcterms:modified xsi:type="dcterms:W3CDTF">2021-10-25T15:58:18Z</dcterms:modified>
</cp:coreProperties>
</file>